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a:srgbClr val="D2109F"/>
    <a:srgbClr val="FFFF00"/>
    <a:srgbClr val="FEF6FC"/>
    <a:srgbClr val="FFF5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27F97BB-C833-4FB7-BDE5-3F7075034690}" styleName="Estilo temático 2 - Énfasis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2" d="100"/>
          <a:sy n="72" d="100"/>
        </p:scale>
        <p:origin x="45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MX"/>
          </a:p>
        </p:txBody>
      </p:sp>
      <p:sp>
        <p:nvSpPr>
          <p:cNvPr id="4" name="Marcador de fecha 3"/>
          <p:cNvSpPr>
            <a:spLocks noGrp="1"/>
          </p:cNvSpPr>
          <p:nvPr>
            <p:ph type="dt" sz="half" idx="10"/>
          </p:nvPr>
        </p:nvSpPr>
        <p:spPr/>
        <p:txBody>
          <a:bodyPr/>
          <a:lstStyle/>
          <a:p>
            <a:fld id="{A16F24ED-872A-4A16-B2C8-86BD6963576B}" type="datetimeFigureOut">
              <a:rPr lang="es-MX" smtClean="0"/>
              <a:t>10/11/2019</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9A425A18-85F9-4837-8ECC-398C114844C2}" type="slidenum">
              <a:rPr lang="es-MX" smtClean="0"/>
              <a:t>‹Nº›</a:t>
            </a:fld>
            <a:endParaRPr lang="es-MX"/>
          </a:p>
        </p:txBody>
      </p:sp>
    </p:spTree>
    <p:extLst>
      <p:ext uri="{BB962C8B-B14F-4D97-AF65-F5344CB8AC3E}">
        <p14:creationId xmlns:p14="http://schemas.microsoft.com/office/powerpoint/2010/main" val="38360779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A16F24ED-872A-4A16-B2C8-86BD6963576B}" type="datetimeFigureOut">
              <a:rPr lang="es-MX" smtClean="0"/>
              <a:t>10/11/2019</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9A425A18-85F9-4837-8ECC-398C114844C2}" type="slidenum">
              <a:rPr lang="es-MX" smtClean="0"/>
              <a:t>‹Nº›</a:t>
            </a:fld>
            <a:endParaRPr lang="es-MX"/>
          </a:p>
        </p:txBody>
      </p:sp>
    </p:spTree>
    <p:extLst>
      <p:ext uri="{BB962C8B-B14F-4D97-AF65-F5344CB8AC3E}">
        <p14:creationId xmlns:p14="http://schemas.microsoft.com/office/powerpoint/2010/main" val="36704079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A16F24ED-872A-4A16-B2C8-86BD6963576B}" type="datetimeFigureOut">
              <a:rPr lang="es-MX" smtClean="0"/>
              <a:t>10/11/2019</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9A425A18-85F9-4837-8ECC-398C114844C2}" type="slidenum">
              <a:rPr lang="es-MX" smtClean="0"/>
              <a:t>‹Nº›</a:t>
            </a:fld>
            <a:endParaRPr lang="es-MX"/>
          </a:p>
        </p:txBody>
      </p:sp>
    </p:spTree>
    <p:extLst>
      <p:ext uri="{BB962C8B-B14F-4D97-AF65-F5344CB8AC3E}">
        <p14:creationId xmlns:p14="http://schemas.microsoft.com/office/powerpoint/2010/main" val="1045480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p:cNvSpPr>
            <a:spLocks noGrp="1"/>
          </p:cNvSpPr>
          <p:nvPr>
            <p:ph type="dt" sz="half" idx="10"/>
          </p:nvPr>
        </p:nvSpPr>
        <p:spPr/>
        <p:txBody>
          <a:bodyPr/>
          <a:lstStyle/>
          <a:p>
            <a:fld id="{A16F24ED-872A-4A16-B2C8-86BD6963576B}" type="datetimeFigureOut">
              <a:rPr lang="es-MX" smtClean="0"/>
              <a:t>10/11/2019</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9A425A18-85F9-4837-8ECC-398C114844C2}" type="slidenum">
              <a:rPr lang="es-MX" smtClean="0"/>
              <a:t>‹Nº›</a:t>
            </a:fld>
            <a:endParaRPr lang="es-MX"/>
          </a:p>
        </p:txBody>
      </p:sp>
    </p:spTree>
    <p:extLst>
      <p:ext uri="{BB962C8B-B14F-4D97-AF65-F5344CB8AC3E}">
        <p14:creationId xmlns:p14="http://schemas.microsoft.com/office/powerpoint/2010/main" val="3011525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p:cNvSpPr>
            <a:spLocks noGrp="1"/>
          </p:cNvSpPr>
          <p:nvPr>
            <p:ph type="dt" sz="half" idx="10"/>
          </p:nvPr>
        </p:nvSpPr>
        <p:spPr/>
        <p:txBody>
          <a:bodyPr/>
          <a:lstStyle/>
          <a:p>
            <a:fld id="{A16F24ED-872A-4A16-B2C8-86BD6963576B}" type="datetimeFigureOut">
              <a:rPr lang="es-MX" smtClean="0"/>
              <a:t>10/11/2019</a:t>
            </a:fld>
            <a:endParaRPr lang="es-MX"/>
          </a:p>
        </p:txBody>
      </p:sp>
      <p:sp>
        <p:nvSpPr>
          <p:cNvPr id="8" name="Marcador de pie de página 7"/>
          <p:cNvSpPr>
            <a:spLocks noGrp="1"/>
          </p:cNvSpPr>
          <p:nvPr>
            <p:ph type="ftr" sz="quarter" idx="11"/>
          </p:nvPr>
        </p:nvSpPr>
        <p:spPr/>
        <p:txBody>
          <a:bodyPr/>
          <a:lstStyle/>
          <a:p>
            <a:endParaRPr lang="es-MX"/>
          </a:p>
        </p:txBody>
      </p:sp>
      <p:sp>
        <p:nvSpPr>
          <p:cNvPr id="9" name="Marcador de número de diapositiva 8"/>
          <p:cNvSpPr>
            <a:spLocks noGrp="1"/>
          </p:cNvSpPr>
          <p:nvPr>
            <p:ph type="sldNum" sz="quarter" idx="12"/>
          </p:nvPr>
        </p:nvSpPr>
        <p:spPr/>
        <p:txBody>
          <a:bodyPr/>
          <a:lstStyle/>
          <a:p>
            <a:fld id="{9A425A18-85F9-4837-8ECC-398C114844C2}" type="slidenum">
              <a:rPr lang="es-MX" smtClean="0"/>
              <a:t>‹Nº›</a:t>
            </a:fld>
            <a:endParaRPr lang="es-MX"/>
          </a:p>
        </p:txBody>
      </p:sp>
    </p:spTree>
    <p:extLst>
      <p:ext uri="{BB962C8B-B14F-4D97-AF65-F5344CB8AC3E}">
        <p14:creationId xmlns:p14="http://schemas.microsoft.com/office/powerpoint/2010/main" val="41150246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fecha 2"/>
          <p:cNvSpPr>
            <a:spLocks noGrp="1"/>
          </p:cNvSpPr>
          <p:nvPr>
            <p:ph type="dt" sz="half" idx="10"/>
          </p:nvPr>
        </p:nvSpPr>
        <p:spPr/>
        <p:txBody>
          <a:bodyPr/>
          <a:lstStyle/>
          <a:p>
            <a:fld id="{A16F24ED-872A-4A16-B2C8-86BD6963576B}" type="datetimeFigureOut">
              <a:rPr lang="es-MX" smtClean="0"/>
              <a:t>10/11/2019</a:t>
            </a:fld>
            <a:endParaRPr lang="es-MX"/>
          </a:p>
        </p:txBody>
      </p:sp>
      <p:sp>
        <p:nvSpPr>
          <p:cNvPr id="4" name="Marcador de pie de página 3"/>
          <p:cNvSpPr>
            <a:spLocks noGrp="1"/>
          </p:cNvSpPr>
          <p:nvPr>
            <p:ph type="ftr" sz="quarter" idx="11"/>
          </p:nvPr>
        </p:nvSpPr>
        <p:spPr/>
        <p:txBody>
          <a:bodyPr/>
          <a:lstStyle/>
          <a:p>
            <a:endParaRPr lang="es-MX"/>
          </a:p>
        </p:txBody>
      </p:sp>
      <p:sp>
        <p:nvSpPr>
          <p:cNvPr id="5" name="Marcador de número de diapositiva 4"/>
          <p:cNvSpPr>
            <a:spLocks noGrp="1"/>
          </p:cNvSpPr>
          <p:nvPr>
            <p:ph type="sldNum" sz="quarter" idx="12"/>
          </p:nvPr>
        </p:nvSpPr>
        <p:spPr/>
        <p:txBody>
          <a:bodyPr/>
          <a:lstStyle/>
          <a:p>
            <a:fld id="{9A425A18-85F9-4837-8ECC-398C114844C2}" type="slidenum">
              <a:rPr lang="es-MX" smtClean="0"/>
              <a:t>‹Nº›</a:t>
            </a:fld>
            <a:endParaRPr lang="es-MX"/>
          </a:p>
        </p:txBody>
      </p:sp>
    </p:spTree>
    <p:extLst>
      <p:ext uri="{BB962C8B-B14F-4D97-AF65-F5344CB8AC3E}">
        <p14:creationId xmlns:p14="http://schemas.microsoft.com/office/powerpoint/2010/main" val="10372596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A16F24ED-872A-4A16-B2C8-86BD6963576B}" type="datetimeFigureOut">
              <a:rPr lang="es-MX" smtClean="0"/>
              <a:t>10/11/2019</a:t>
            </a:fld>
            <a:endParaRPr lang="es-MX"/>
          </a:p>
        </p:txBody>
      </p:sp>
      <p:sp>
        <p:nvSpPr>
          <p:cNvPr id="3" name="Marcador de pie de página 2"/>
          <p:cNvSpPr>
            <a:spLocks noGrp="1"/>
          </p:cNvSpPr>
          <p:nvPr>
            <p:ph type="ftr" sz="quarter" idx="11"/>
          </p:nvPr>
        </p:nvSpPr>
        <p:spPr/>
        <p:txBody>
          <a:bodyPr/>
          <a:lstStyle/>
          <a:p>
            <a:endParaRPr lang="es-MX"/>
          </a:p>
        </p:txBody>
      </p:sp>
      <p:sp>
        <p:nvSpPr>
          <p:cNvPr id="4" name="Marcador de número de diapositiva 3"/>
          <p:cNvSpPr>
            <a:spLocks noGrp="1"/>
          </p:cNvSpPr>
          <p:nvPr>
            <p:ph type="sldNum" sz="quarter" idx="12"/>
          </p:nvPr>
        </p:nvSpPr>
        <p:spPr/>
        <p:txBody>
          <a:bodyPr/>
          <a:lstStyle/>
          <a:p>
            <a:fld id="{9A425A18-85F9-4837-8ECC-398C114844C2}" type="slidenum">
              <a:rPr lang="es-MX" smtClean="0"/>
              <a:t>‹Nº›</a:t>
            </a:fld>
            <a:endParaRPr lang="es-MX"/>
          </a:p>
        </p:txBody>
      </p:sp>
    </p:spTree>
    <p:extLst>
      <p:ext uri="{BB962C8B-B14F-4D97-AF65-F5344CB8AC3E}">
        <p14:creationId xmlns:p14="http://schemas.microsoft.com/office/powerpoint/2010/main" val="28906964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A16F24ED-872A-4A16-B2C8-86BD6963576B}" type="datetimeFigureOut">
              <a:rPr lang="es-MX" smtClean="0"/>
              <a:t>10/11/2019</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9A425A18-85F9-4837-8ECC-398C114844C2}" type="slidenum">
              <a:rPr lang="es-MX" smtClean="0"/>
              <a:t>‹Nº›</a:t>
            </a:fld>
            <a:endParaRPr lang="es-MX"/>
          </a:p>
        </p:txBody>
      </p:sp>
    </p:spTree>
    <p:extLst>
      <p:ext uri="{BB962C8B-B14F-4D97-AF65-F5344CB8AC3E}">
        <p14:creationId xmlns:p14="http://schemas.microsoft.com/office/powerpoint/2010/main" val="2757537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A16F24ED-872A-4A16-B2C8-86BD6963576B}" type="datetimeFigureOut">
              <a:rPr lang="es-MX" smtClean="0"/>
              <a:t>10/11/2019</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9A425A18-85F9-4837-8ECC-398C114844C2}" type="slidenum">
              <a:rPr lang="es-MX" smtClean="0"/>
              <a:t>‹Nº›</a:t>
            </a:fld>
            <a:endParaRPr lang="es-MX"/>
          </a:p>
        </p:txBody>
      </p:sp>
    </p:spTree>
    <p:extLst>
      <p:ext uri="{BB962C8B-B14F-4D97-AF65-F5344CB8AC3E}">
        <p14:creationId xmlns:p14="http://schemas.microsoft.com/office/powerpoint/2010/main" val="35166308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A16F24ED-872A-4A16-B2C8-86BD6963576B}" type="datetimeFigureOut">
              <a:rPr lang="es-MX" smtClean="0"/>
              <a:t>10/11/2019</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9A425A18-85F9-4837-8ECC-398C114844C2}" type="slidenum">
              <a:rPr lang="es-MX" smtClean="0"/>
              <a:t>‹Nº›</a:t>
            </a:fld>
            <a:endParaRPr lang="es-MX"/>
          </a:p>
        </p:txBody>
      </p:sp>
    </p:spTree>
    <p:extLst>
      <p:ext uri="{BB962C8B-B14F-4D97-AF65-F5344CB8AC3E}">
        <p14:creationId xmlns:p14="http://schemas.microsoft.com/office/powerpoint/2010/main" val="15228130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A16F24ED-872A-4A16-B2C8-86BD6963576B}" type="datetimeFigureOut">
              <a:rPr lang="es-MX" smtClean="0"/>
              <a:t>10/11/2019</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9A425A18-85F9-4837-8ECC-398C114844C2}" type="slidenum">
              <a:rPr lang="es-MX" smtClean="0"/>
              <a:t>‹Nº›</a:t>
            </a:fld>
            <a:endParaRPr lang="es-MX"/>
          </a:p>
        </p:txBody>
      </p:sp>
    </p:spTree>
    <p:extLst>
      <p:ext uri="{BB962C8B-B14F-4D97-AF65-F5344CB8AC3E}">
        <p14:creationId xmlns:p14="http://schemas.microsoft.com/office/powerpoint/2010/main" val="2335219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7030A0"/>
            </a:gs>
            <a:gs pos="74000">
              <a:srgbClr val="D2109F"/>
            </a:gs>
            <a:gs pos="83000">
              <a:srgbClr val="00B0F0"/>
            </a:gs>
            <a:gs pos="96000">
              <a:srgbClr val="00B0F0"/>
            </a:gs>
          </a:gsLst>
          <a:lin ang="5400000" scaled="0"/>
          <a:tileRect/>
        </a:grad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6F24ED-872A-4A16-B2C8-86BD6963576B}" type="datetimeFigureOut">
              <a:rPr lang="es-MX" smtClean="0"/>
              <a:t>10/11/2019</a:t>
            </a:fld>
            <a:endParaRPr lang="es-MX"/>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425A18-85F9-4837-8ECC-398C114844C2}" type="slidenum">
              <a:rPr lang="es-MX" smtClean="0"/>
              <a:t>‹Nº›</a:t>
            </a:fld>
            <a:endParaRPr lang="es-MX"/>
          </a:p>
        </p:txBody>
      </p:sp>
    </p:spTree>
    <p:extLst>
      <p:ext uri="{BB962C8B-B14F-4D97-AF65-F5344CB8AC3E}">
        <p14:creationId xmlns:p14="http://schemas.microsoft.com/office/powerpoint/2010/main" val="23079385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8.xml"/><Relationship Id="rId13" Type="http://schemas.openxmlformats.org/officeDocument/2006/relationships/slide" Target="slide13.xml"/><Relationship Id="rId3" Type="http://schemas.openxmlformats.org/officeDocument/2006/relationships/slide" Target="slide3.xml"/><Relationship Id="rId7" Type="http://schemas.openxmlformats.org/officeDocument/2006/relationships/slide" Target="slide7.xml"/><Relationship Id="rId12" Type="http://schemas.openxmlformats.org/officeDocument/2006/relationships/slide" Target="slide12.xml"/><Relationship Id="rId2" Type="http://schemas.openxmlformats.org/officeDocument/2006/relationships/slide" Target="slide2.xml"/><Relationship Id="rId1" Type="http://schemas.openxmlformats.org/officeDocument/2006/relationships/slideLayout" Target="../slideLayouts/slideLayout1.xml"/><Relationship Id="rId6" Type="http://schemas.openxmlformats.org/officeDocument/2006/relationships/slide" Target="slide6.xml"/><Relationship Id="rId11" Type="http://schemas.openxmlformats.org/officeDocument/2006/relationships/slide" Target="slide11.xml"/><Relationship Id="rId5" Type="http://schemas.openxmlformats.org/officeDocument/2006/relationships/slide" Target="slide5.xml"/><Relationship Id="rId10" Type="http://schemas.openxmlformats.org/officeDocument/2006/relationships/slide" Target="slide10.xml"/><Relationship Id="rId4" Type="http://schemas.openxmlformats.org/officeDocument/2006/relationships/slide" Target="slide4.xml"/><Relationship Id="rId9" Type="http://schemas.openxmlformats.org/officeDocument/2006/relationships/slide" Target="slide9.xml"/></Relationships>
</file>

<file path=ppt/slides/_rels/slide2.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slide" Target="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7.jp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7.xml"/><Relationship Id="rId4" Type="http://schemas.openxmlformats.org/officeDocument/2006/relationships/slide" Target="slide1.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3136900" y="152400"/>
            <a:ext cx="5080000" cy="646331"/>
          </a:xfrm>
          <a:prstGeom prst="rect">
            <a:avLst/>
          </a:prstGeom>
          <a:solidFill>
            <a:srgbClr val="00B0F0"/>
          </a:solidFill>
          <a:ln w="57150">
            <a:solidFill>
              <a:srgbClr val="92D050"/>
            </a:solidFill>
          </a:ln>
          <a:scene3d>
            <a:camera prst="orthographicFront"/>
            <a:lightRig rig="threePt" dir="t"/>
          </a:scene3d>
          <a:sp3d>
            <a:bevelT prst="slope"/>
          </a:sp3d>
        </p:spPr>
        <p:txBody>
          <a:bodyPr wrap="square" rtlCol="0">
            <a:spAutoFit/>
          </a:bodyPr>
          <a:lstStyle/>
          <a:p>
            <a:r>
              <a:rPr lang="es-MX" sz="3600" b="1" dirty="0">
                <a:latin typeface="Aharoni" panose="02010803020104030203" pitchFamily="2" charset="-79"/>
                <a:cs typeface="Aharoni" panose="02010803020104030203" pitchFamily="2" charset="-79"/>
              </a:rPr>
              <a:t>La tienda del barrio </a:t>
            </a:r>
          </a:p>
        </p:txBody>
      </p:sp>
      <p:graphicFrame>
        <p:nvGraphicFramePr>
          <p:cNvPr id="11" name="Tabla 10"/>
          <p:cNvGraphicFramePr>
            <a:graphicFrameLocks noGrp="1"/>
          </p:cNvGraphicFramePr>
          <p:nvPr>
            <p:extLst>
              <p:ext uri="{D42A27DB-BD31-4B8C-83A1-F6EECF244321}">
                <p14:modId xmlns:p14="http://schemas.microsoft.com/office/powerpoint/2010/main" val="202308857"/>
              </p:ext>
            </p:extLst>
          </p:nvPr>
        </p:nvGraphicFramePr>
        <p:xfrm>
          <a:off x="2001520" y="1005840"/>
          <a:ext cx="1945640" cy="526626"/>
        </p:xfrm>
        <a:graphic>
          <a:graphicData uri="http://schemas.openxmlformats.org/drawingml/2006/table">
            <a:tbl>
              <a:tblPr firstRow="1" bandRow="1">
                <a:tableStyleId>{5C22544A-7EE6-4342-B048-85BDC9FD1C3A}</a:tableStyleId>
              </a:tblPr>
              <a:tblGrid>
                <a:gridCol w="1945640">
                  <a:extLst>
                    <a:ext uri="{9D8B030D-6E8A-4147-A177-3AD203B41FA5}">
                      <a16:colId xmlns:a16="http://schemas.microsoft.com/office/drawing/2014/main" val="2704032749"/>
                    </a:ext>
                  </a:extLst>
                </a:gridCol>
              </a:tblGrid>
              <a:tr h="526626">
                <a:tc>
                  <a:txBody>
                    <a:bodyPr/>
                    <a:lstStyle/>
                    <a:p>
                      <a:r>
                        <a:rPr lang="es-MX" sz="2400" b="1" dirty="0">
                          <a:solidFill>
                            <a:schemeClr val="tx1"/>
                          </a:solidFill>
                          <a:latin typeface="Aharoni" panose="02010803020104030203" pitchFamily="2" charset="-79"/>
                          <a:cs typeface="Aharoni" panose="02010803020104030203" pitchFamily="2" charset="-79"/>
                        </a:rPr>
                        <a:t>celulares</a:t>
                      </a:r>
                    </a:p>
                  </a:txBody>
                  <a:tcPr/>
                </a:tc>
                <a:extLst>
                  <a:ext uri="{0D108BD9-81ED-4DB2-BD59-A6C34878D82A}">
                    <a16:rowId xmlns:a16="http://schemas.microsoft.com/office/drawing/2014/main" val="251324246"/>
                  </a:ext>
                </a:extLst>
              </a:tr>
            </a:tbl>
          </a:graphicData>
        </a:graphic>
      </p:graphicFrame>
      <p:graphicFrame>
        <p:nvGraphicFramePr>
          <p:cNvPr id="12" name="Tabla 11"/>
          <p:cNvGraphicFramePr>
            <a:graphicFrameLocks noGrp="1"/>
          </p:cNvGraphicFramePr>
          <p:nvPr>
            <p:extLst>
              <p:ext uri="{D42A27DB-BD31-4B8C-83A1-F6EECF244321}">
                <p14:modId xmlns:p14="http://schemas.microsoft.com/office/powerpoint/2010/main" val="405737042"/>
              </p:ext>
            </p:extLst>
          </p:nvPr>
        </p:nvGraphicFramePr>
        <p:xfrm>
          <a:off x="3947160" y="1005840"/>
          <a:ext cx="1945640" cy="526626"/>
        </p:xfrm>
        <a:graphic>
          <a:graphicData uri="http://schemas.openxmlformats.org/drawingml/2006/table">
            <a:tbl>
              <a:tblPr firstRow="1" bandRow="1">
                <a:tableStyleId>{5C22544A-7EE6-4342-B048-85BDC9FD1C3A}</a:tableStyleId>
              </a:tblPr>
              <a:tblGrid>
                <a:gridCol w="1945640">
                  <a:extLst>
                    <a:ext uri="{9D8B030D-6E8A-4147-A177-3AD203B41FA5}">
                      <a16:colId xmlns:a16="http://schemas.microsoft.com/office/drawing/2014/main" val="251122993"/>
                    </a:ext>
                  </a:extLst>
                </a:gridCol>
              </a:tblGrid>
              <a:tr h="526626">
                <a:tc>
                  <a:txBody>
                    <a:bodyPr/>
                    <a:lstStyle/>
                    <a:p>
                      <a:r>
                        <a:rPr lang="es-MX" sz="2400" dirty="0">
                          <a:solidFill>
                            <a:schemeClr val="tx1"/>
                          </a:solidFill>
                          <a:latin typeface="Aharoni" panose="02010803020104030203" pitchFamily="2" charset="-79"/>
                          <a:cs typeface="Aharoni" panose="02010803020104030203" pitchFamily="2" charset="-79"/>
                        </a:rPr>
                        <a:t>coches</a:t>
                      </a:r>
                      <a:endParaRPr lang="es-MX" dirty="0">
                        <a:solidFill>
                          <a:schemeClr val="tx1"/>
                        </a:solidFill>
                        <a:latin typeface="Aharoni" panose="02010803020104030203" pitchFamily="2" charset="-79"/>
                        <a:cs typeface="Aharoni" panose="02010803020104030203" pitchFamily="2" charset="-79"/>
                      </a:endParaRPr>
                    </a:p>
                  </a:txBody>
                  <a:tcPr/>
                </a:tc>
                <a:extLst>
                  <a:ext uri="{0D108BD9-81ED-4DB2-BD59-A6C34878D82A}">
                    <a16:rowId xmlns:a16="http://schemas.microsoft.com/office/drawing/2014/main" val="2284219604"/>
                  </a:ext>
                </a:extLst>
              </a:tr>
            </a:tbl>
          </a:graphicData>
        </a:graphic>
      </p:graphicFrame>
      <p:graphicFrame>
        <p:nvGraphicFramePr>
          <p:cNvPr id="13" name="Tabla 12"/>
          <p:cNvGraphicFramePr>
            <a:graphicFrameLocks noGrp="1"/>
          </p:cNvGraphicFramePr>
          <p:nvPr>
            <p:extLst>
              <p:ext uri="{D42A27DB-BD31-4B8C-83A1-F6EECF244321}">
                <p14:modId xmlns:p14="http://schemas.microsoft.com/office/powerpoint/2010/main" val="2914243104"/>
              </p:ext>
            </p:extLst>
          </p:nvPr>
        </p:nvGraphicFramePr>
        <p:xfrm>
          <a:off x="5892800" y="1005840"/>
          <a:ext cx="1884680" cy="526626"/>
        </p:xfrm>
        <a:graphic>
          <a:graphicData uri="http://schemas.openxmlformats.org/drawingml/2006/table">
            <a:tbl>
              <a:tblPr firstRow="1" bandRow="1">
                <a:tableStyleId>{5C22544A-7EE6-4342-B048-85BDC9FD1C3A}</a:tableStyleId>
              </a:tblPr>
              <a:tblGrid>
                <a:gridCol w="1884680">
                  <a:extLst>
                    <a:ext uri="{9D8B030D-6E8A-4147-A177-3AD203B41FA5}">
                      <a16:colId xmlns:a16="http://schemas.microsoft.com/office/drawing/2014/main" val="910753667"/>
                    </a:ext>
                  </a:extLst>
                </a:gridCol>
              </a:tblGrid>
              <a:tr h="526626">
                <a:tc>
                  <a:txBody>
                    <a:bodyPr/>
                    <a:lstStyle/>
                    <a:p>
                      <a:r>
                        <a:rPr lang="es-MX" sz="2400" dirty="0">
                          <a:solidFill>
                            <a:schemeClr val="tx1"/>
                          </a:solidFill>
                          <a:latin typeface="Aharoni" panose="02010803020104030203" pitchFamily="2" charset="-79"/>
                          <a:cs typeface="Aharoni" panose="02010803020104030203" pitchFamily="2" charset="-79"/>
                        </a:rPr>
                        <a:t>tenis</a:t>
                      </a:r>
                      <a:endParaRPr lang="es-MX" dirty="0">
                        <a:solidFill>
                          <a:schemeClr val="tx1"/>
                        </a:solidFill>
                        <a:latin typeface="Aharoni" panose="02010803020104030203" pitchFamily="2" charset="-79"/>
                        <a:cs typeface="Aharoni" panose="02010803020104030203" pitchFamily="2" charset="-79"/>
                      </a:endParaRPr>
                    </a:p>
                  </a:txBody>
                  <a:tcPr/>
                </a:tc>
                <a:extLst>
                  <a:ext uri="{0D108BD9-81ED-4DB2-BD59-A6C34878D82A}">
                    <a16:rowId xmlns:a16="http://schemas.microsoft.com/office/drawing/2014/main" val="1934544533"/>
                  </a:ext>
                </a:extLst>
              </a:tr>
            </a:tbl>
          </a:graphicData>
        </a:graphic>
      </p:graphicFrame>
      <p:graphicFrame>
        <p:nvGraphicFramePr>
          <p:cNvPr id="14" name="Tabla 13"/>
          <p:cNvGraphicFramePr>
            <a:graphicFrameLocks noGrp="1"/>
          </p:cNvGraphicFramePr>
          <p:nvPr>
            <p:extLst>
              <p:ext uri="{D42A27DB-BD31-4B8C-83A1-F6EECF244321}">
                <p14:modId xmlns:p14="http://schemas.microsoft.com/office/powerpoint/2010/main" val="1992288083"/>
              </p:ext>
            </p:extLst>
          </p:nvPr>
        </p:nvGraphicFramePr>
        <p:xfrm>
          <a:off x="7777480" y="1005840"/>
          <a:ext cx="1998980" cy="526626"/>
        </p:xfrm>
        <a:graphic>
          <a:graphicData uri="http://schemas.openxmlformats.org/drawingml/2006/table">
            <a:tbl>
              <a:tblPr firstRow="1" bandRow="1">
                <a:tableStyleId>{5C22544A-7EE6-4342-B048-85BDC9FD1C3A}</a:tableStyleId>
              </a:tblPr>
              <a:tblGrid>
                <a:gridCol w="1998980">
                  <a:extLst>
                    <a:ext uri="{9D8B030D-6E8A-4147-A177-3AD203B41FA5}">
                      <a16:colId xmlns:a16="http://schemas.microsoft.com/office/drawing/2014/main" val="1606615281"/>
                    </a:ext>
                  </a:extLst>
                </a:gridCol>
              </a:tblGrid>
              <a:tr h="526626">
                <a:tc>
                  <a:txBody>
                    <a:bodyPr/>
                    <a:lstStyle/>
                    <a:p>
                      <a:r>
                        <a:rPr lang="es-MX" sz="2400" dirty="0">
                          <a:solidFill>
                            <a:schemeClr val="tx1"/>
                          </a:solidFill>
                          <a:latin typeface="Aharoni" panose="02010803020104030203" pitchFamily="2" charset="-79"/>
                          <a:cs typeface="Aharoni" panose="02010803020104030203" pitchFamily="2" charset="-79"/>
                        </a:rPr>
                        <a:t>ropa</a:t>
                      </a:r>
                      <a:endParaRPr lang="es-MX" dirty="0">
                        <a:solidFill>
                          <a:schemeClr val="tx1"/>
                        </a:solidFill>
                        <a:latin typeface="Aharoni" panose="02010803020104030203" pitchFamily="2" charset="-79"/>
                        <a:cs typeface="Aharoni" panose="02010803020104030203" pitchFamily="2" charset="-79"/>
                      </a:endParaRPr>
                    </a:p>
                  </a:txBody>
                  <a:tcPr/>
                </a:tc>
                <a:extLst>
                  <a:ext uri="{0D108BD9-81ED-4DB2-BD59-A6C34878D82A}">
                    <a16:rowId xmlns:a16="http://schemas.microsoft.com/office/drawing/2014/main" val="1289591859"/>
                  </a:ext>
                </a:extLst>
              </a:tr>
            </a:tbl>
          </a:graphicData>
        </a:graphic>
      </p:graphicFrame>
      <p:graphicFrame>
        <p:nvGraphicFramePr>
          <p:cNvPr id="15" name="Tabla 14"/>
          <p:cNvGraphicFramePr>
            <a:graphicFrameLocks noGrp="1"/>
          </p:cNvGraphicFramePr>
          <p:nvPr>
            <p:extLst>
              <p:ext uri="{D42A27DB-BD31-4B8C-83A1-F6EECF244321}">
                <p14:modId xmlns:p14="http://schemas.microsoft.com/office/powerpoint/2010/main" val="2958562518"/>
              </p:ext>
            </p:extLst>
          </p:nvPr>
        </p:nvGraphicFramePr>
        <p:xfrm>
          <a:off x="2001520" y="1532466"/>
          <a:ext cx="1945640" cy="1371600"/>
        </p:xfrm>
        <a:graphic>
          <a:graphicData uri="http://schemas.openxmlformats.org/drawingml/2006/table">
            <a:tbl>
              <a:tblPr firstRow="1" bandRow="1">
                <a:tableStyleId>{7DF18680-E054-41AD-8BC1-D1AEF772440D}</a:tableStyleId>
              </a:tblPr>
              <a:tblGrid>
                <a:gridCol w="1945640">
                  <a:extLst>
                    <a:ext uri="{9D8B030D-6E8A-4147-A177-3AD203B41FA5}">
                      <a16:colId xmlns:a16="http://schemas.microsoft.com/office/drawing/2014/main" val="1158111158"/>
                    </a:ext>
                  </a:extLst>
                </a:gridCol>
              </a:tblGrid>
              <a:tr h="370840">
                <a:tc>
                  <a:txBody>
                    <a:bodyPr/>
                    <a:lstStyle/>
                    <a:p>
                      <a:r>
                        <a:rPr lang="es-MX" sz="2400" dirty="0">
                          <a:solidFill>
                            <a:schemeClr val="tx1"/>
                          </a:solidFill>
                          <a:latin typeface="Aharoni" panose="02010803020104030203" pitchFamily="2" charset="-79"/>
                          <a:cs typeface="Aharoni" panose="02010803020104030203" pitchFamily="2" charset="-79"/>
                          <a:hlinkClick r:id="rId2" action="ppaction://hlinksldjump"/>
                        </a:rPr>
                        <a:t>Celular</a:t>
                      </a:r>
                      <a:r>
                        <a:rPr lang="es-MX" sz="2400" baseline="0" dirty="0">
                          <a:solidFill>
                            <a:schemeClr val="tx1"/>
                          </a:solidFill>
                          <a:hlinkClick r:id="rId2" action="ppaction://hlinksldjump"/>
                        </a:rPr>
                        <a:t> 1</a:t>
                      </a:r>
                      <a:endParaRPr lang="es-MX" sz="2400" dirty="0">
                        <a:solidFill>
                          <a:schemeClr val="tx1"/>
                        </a:solidFill>
                      </a:endParaRPr>
                    </a:p>
                  </a:txBody>
                  <a:tcPr/>
                </a:tc>
                <a:extLst>
                  <a:ext uri="{0D108BD9-81ED-4DB2-BD59-A6C34878D82A}">
                    <a16:rowId xmlns:a16="http://schemas.microsoft.com/office/drawing/2014/main" val="2006168157"/>
                  </a:ext>
                </a:extLst>
              </a:tr>
              <a:tr h="370840">
                <a:tc>
                  <a:txBody>
                    <a:bodyPr/>
                    <a:lstStyle/>
                    <a:p>
                      <a:r>
                        <a:rPr lang="es-MX" sz="2400" b="1" dirty="0">
                          <a:hlinkClick r:id="rId3" action="ppaction://hlinksldjump"/>
                        </a:rPr>
                        <a:t>Celular2</a:t>
                      </a:r>
                      <a:endParaRPr lang="es-MX" sz="2400" b="1" dirty="0"/>
                    </a:p>
                  </a:txBody>
                  <a:tcPr/>
                </a:tc>
                <a:extLst>
                  <a:ext uri="{0D108BD9-81ED-4DB2-BD59-A6C34878D82A}">
                    <a16:rowId xmlns:a16="http://schemas.microsoft.com/office/drawing/2014/main" val="3801694459"/>
                  </a:ext>
                </a:extLst>
              </a:tr>
              <a:tr h="370840">
                <a:tc>
                  <a:txBody>
                    <a:bodyPr/>
                    <a:lstStyle/>
                    <a:p>
                      <a:r>
                        <a:rPr lang="es-MX" sz="2400" b="1" dirty="0">
                          <a:hlinkClick r:id="rId4" action="ppaction://hlinksldjump"/>
                        </a:rPr>
                        <a:t>celular3</a:t>
                      </a:r>
                      <a:endParaRPr lang="es-MX" b="1" dirty="0"/>
                    </a:p>
                  </a:txBody>
                  <a:tcPr/>
                </a:tc>
                <a:extLst>
                  <a:ext uri="{0D108BD9-81ED-4DB2-BD59-A6C34878D82A}">
                    <a16:rowId xmlns:a16="http://schemas.microsoft.com/office/drawing/2014/main" val="1013271669"/>
                  </a:ext>
                </a:extLst>
              </a:tr>
            </a:tbl>
          </a:graphicData>
        </a:graphic>
      </p:graphicFrame>
      <p:graphicFrame>
        <p:nvGraphicFramePr>
          <p:cNvPr id="16" name="Tabla 15"/>
          <p:cNvGraphicFramePr>
            <a:graphicFrameLocks noGrp="1"/>
          </p:cNvGraphicFramePr>
          <p:nvPr>
            <p:extLst>
              <p:ext uri="{D42A27DB-BD31-4B8C-83A1-F6EECF244321}">
                <p14:modId xmlns:p14="http://schemas.microsoft.com/office/powerpoint/2010/main" val="909929246"/>
              </p:ext>
            </p:extLst>
          </p:nvPr>
        </p:nvGraphicFramePr>
        <p:xfrm>
          <a:off x="3962400" y="1535852"/>
          <a:ext cx="1945640" cy="1432560"/>
        </p:xfrm>
        <a:graphic>
          <a:graphicData uri="http://schemas.openxmlformats.org/drawingml/2006/table">
            <a:tbl>
              <a:tblPr firstRow="1" bandRow="1">
                <a:tableStyleId>{7DF18680-E054-41AD-8BC1-D1AEF772440D}</a:tableStyleId>
              </a:tblPr>
              <a:tblGrid>
                <a:gridCol w="1945640">
                  <a:extLst>
                    <a:ext uri="{9D8B030D-6E8A-4147-A177-3AD203B41FA5}">
                      <a16:colId xmlns:a16="http://schemas.microsoft.com/office/drawing/2014/main" val="1932014933"/>
                    </a:ext>
                  </a:extLst>
                </a:gridCol>
              </a:tblGrid>
              <a:tr h="476088">
                <a:tc>
                  <a:txBody>
                    <a:bodyPr/>
                    <a:lstStyle/>
                    <a:p>
                      <a:r>
                        <a:rPr lang="es-MX" sz="2400" dirty="0">
                          <a:solidFill>
                            <a:schemeClr val="tx1"/>
                          </a:solidFill>
                          <a:latin typeface="Aharoni" panose="02010803020104030203" pitchFamily="2" charset="-79"/>
                          <a:cs typeface="Aharoni" panose="02010803020104030203" pitchFamily="2" charset="-79"/>
                          <a:hlinkClick r:id="rId5" action="ppaction://hlinksldjump"/>
                        </a:rPr>
                        <a:t>Coche</a:t>
                      </a:r>
                      <a:r>
                        <a:rPr lang="es-MX" sz="2800" baseline="0" dirty="0">
                          <a:solidFill>
                            <a:schemeClr val="tx1"/>
                          </a:solidFill>
                          <a:latin typeface="Aharoni" panose="02010803020104030203" pitchFamily="2" charset="-79"/>
                          <a:cs typeface="Aharoni" panose="02010803020104030203" pitchFamily="2" charset="-79"/>
                          <a:hlinkClick r:id="rId5" action="ppaction://hlinksldjump"/>
                        </a:rPr>
                        <a:t> </a:t>
                      </a:r>
                      <a:r>
                        <a:rPr lang="es-MX" sz="2400" baseline="0" dirty="0">
                          <a:solidFill>
                            <a:schemeClr val="tx1"/>
                          </a:solidFill>
                          <a:latin typeface="Aharoni" panose="02010803020104030203" pitchFamily="2" charset="-79"/>
                          <a:cs typeface="Aharoni" panose="02010803020104030203" pitchFamily="2" charset="-79"/>
                          <a:hlinkClick r:id="rId5" action="ppaction://hlinksldjump"/>
                        </a:rPr>
                        <a:t>1</a:t>
                      </a:r>
                      <a:endParaRPr lang="es-MX" sz="2400" dirty="0">
                        <a:solidFill>
                          <a:schemeClr val="tx1"/>
                        </a:solidFill>
                      </a:endParaRPr>
                    </a:p>
                  </a:txBody>
                  <a:tcPr/>
                </a:tc>
                <a:extLst>
                  <a:ext uri="{0D108BD9-81ED-4DB2-BD59-A6C34878D82A}">
                    <a16:rowId xmlns:a16="http://schemas.microsoft.com/office/drawing/2014/main" val="1011681169"/>
                  </a:ext>
                </a:extLst>
              </a:tr>
              <a:tr h="420077">
                <a:tc>
                  <a:txBody>
                    <a:bodyPr/>
                    <a:lstStyle/>
                    <a:p>
                      <a:r>
                        <a:rPr lang="es-MX" sz="2400" b="1" dirty="0">
                          <a:hlinkClick r:id="rId6" action="ppaction://hlinksldjump"/>
                        </a:rPr>
                        <a:t>Coche</a:t>
                      </a:r>
                      <a:r>
                        <a:rPr lang="es-MX" sz="2400" b="1" baseline="0" dirty="0">
                          <a:hlinkClick r:id="rId6" action="ppaction://hlinksldjump"/>
                        </a:rPr>
                        <a:t> </a:t>
                      </a:r>
                      <a:r>
                        <a:rPr lang="es-MX" sz="2400" b="1" dirty="0">
                          <a:hlinkClick r:id="rId6" action="ppaction://hlinksldjump"/>
                        </a:rPr>
                        <a:t>2</a:t>
                      </a:r>
                      <a:endParaRPr lang="es-MX" sz="2400" b="1" dirty="0"/>
                    </a:p>
                  </a:txBody>
                  <a:tcPr/>
                </a:tc>
                <a:extLst>
                  <a:ext uri="{0D108BD9-81ED-4DB2-BD59-A6C34878D82A}">
                    <a16:rowId xmlns:a16="http://schemas.microsoft.com/office/drawing/2014/main" val="31179164"/>
                  </a:ext>
                </a:extLst>
              </a:tr>
              <a:tr h="420077">
                <a:tc>
                  <a:txBody>
                    <a:bodyPr/>
                    <a:lstStyle/>
                    <a:p>
                      <a:r>
                        <a:rPr lang="es-MX" sz="2400" b="1" dirty="0">
                          <a:hlinkClick r:id="rId7" action="ppaction://hlinksldjump"/>
                        </a:rPr>
                        <a:t>Coche</a:t>
                      </a:r>
                      <a:r>
                        <a:rPr lang="es-MX" sz="2400" b="1" baseline="0" dirty="0"/>
                        <a:t> </a:t>
                      </a:r>
                      <a:r>
                        <a:rPr lang="es-MX" sz="2400" b="1" dirty="0"/>
                        <a:t>3</a:t>
                      </a:r>
                      <a:endParaRPr lang="es-MX" b="1" dirty="0"/>
                    </a:p>
                  </a:txBody>
                  <a:tcPr/>
                </a:tc>
                <a:extLst>
                  <a:ext uri="{0D108BD9-81ED-4DB2-BD59-A6C34878D82A}">
                    <a16:rowId xmlns:a16="http://schemas.microsoft.com/office/drawing/2014/main" val="4039030528"/>
                  </a:ext>
                </a:extLst>
              </a:tr>
            </a:tbl>
          </a:graphicData>
        </a:graphic>
      </p:graphicFrame>
      <p:graphicFrame>
        <p:nvGraphicFramePr>
          <p:cNvPr id="17" name="Tabla 16"/>
          <p:cNvGraphicFramePr>
            <a:graphicFrameLocks noGrp="1"/>
          </p:cNvGraphicFramePr>
          <p:nvPr>
            <p:extLst>
              <p:ext uri="{D42A27DB-BD31-4B8C-83A1-F6EECF244321}">
                <p14:modId xmlns:p14="http://schemas.microsoft.com/office/powerpoint/2010/main" val="1264129766"/>
              </p:ext>
            </p:extLst>
          </p:nvPr>
        </p:nvGraphicFramePr>
        <p:xfrm>
          <a:off x="5923280" y="1558452"/>
          <a:ext cx="1915160" cy="1371600"/>
        </p:xfrm>
        <a:graphic>
          <a:graphicData uri="http://schemas.openxmlformats.org/drawingml/2006/table">
            <a:tbl>
              <a:tblPr firstRow="1" bandRow="1">
                <a:tableStyleId>{5C22544A-7EE6-4342-B048-85BDC9FD1C3A}</a:tableStyleId>
              </a:tblPr>
              <a:tblGrid>
                <a:gridCol w="1915160">
                  <a:extLst>
                    <a:ext uri="{9D8B030D-6E8A-4147-A177-3AD203B41FA5}">
                      <a16:colId xmlns:a16="http://schemas.microsoft.com/office/drawing/2014/main" val="2809964691"/>
                    </a:ext>
                  </a:extLst>
                </a:gridCol>
              </a:tblGrid>
              <a:tr h="439876">
                <a:tc>
                  <a:txBody>
                    <a:bodyPr/>
                    <a:lstStyle/>
                    <a:p>
                      <a:r>
                        <a:rPr lang="es-MX" sz="2400" dirty="0">
                          <a:solidFill>
                            <a:schemeClr val="tx1"/>
                          </a:solidFill>
                          <a:latin typeface="Aharoni" panose="02010803020104030203" pitchFamily="2" charset="-79"/>
                          <a:cs typeface="Aharoni" panose="02010803020104030203" pitchFamily="2" charset="-79"/>
                          <a:hlinkClick r:id="rId8" action="ppaction://hlinksldjump"/>
                        </a:rPr>
                        <a:t>Tenis 1</a:t>
                      </a:r>
                      <a:endParaRPr lang="es-MX" sz="2400" dirty="0">
                        <a:solidFill>
                          <a:schemeClr val="tx1"/>
                        </a:solidFill>
                        <a:latin typeface="Aharoni" panose="02010803020104030203" pitchFamily="2" charset="-79"/>
                        <a:cs typeface="Aharoni" panose="02010803020104030203" pitchFamily="2" charset="-79"/>
                      </a:endParaRPr>
                    </a:p>
                  </a:txBody>
                  <a:tcPr/>
                </a:tc>
                <a:extLst>
                  <a:ext uri="{0D108BD9-81ED-4DB2-BD59-A6C34878D82A}">
                    <a16:rowId xmlns:a16="http://schemas.microsoft.com/office/drawing/2014/main" val="4223029176"/>
                  </a:ext>
                </a:extLst>
              </a:tr>
              <a:tr h="439876">
                <a:tc>
                  <a:txBody>
                    <a:bodyPr/>
                    <a:lstStyle/>
                    <a:p>
                      <a:r>
                        <a:rPr lang="es-MX" sz="2400" dirty="0">
                          <a:solidFill>
                            <a:schemeClr val="tx1"/>
                          </a:solidFill>
                          <a:latin typeface="Aharoni" panose="02010803020104030203" pitchFamily="2" charset="-79"/>
                          <a:cs typeface="Aharoni" panose="02010803020104030203" pitchFamily="2" charset="-79"/>
                          <a:hlinkClick r:id="rId9" action="ppaction://hlinksldjump"/>
                        </a:rPr>
                        <a:t>Tenis 2</a:t>
                      </a:r>
                      <a:endParaRPr lang="es-MX" sz="2400" dirty="0">
                        <a:solidFill>
                          <a:schemeClr val="tx1"/>
                        </a:solidFill>
                        <a:latin typeface="Aharoni" panose="02010803020104030203" pitchFamily="2" charset="-79"/>
                        <a:cs typeface="Aharoni" panose="02010803020104030203" pitchFamily="2" charset="-79"/>
                      </a:endParaRPr>
                    </a:p>
                  </a:txBody>
                  <a:tcPr/>
                </a:tc>
                <a:extLst>
                  <a:ext uri="{0D108BD9-81ED-4DB2-BD59-A6C34878D82A}">
                    <a16:rowId xmlns:a16="http://schemas.microsoft.com/office/drawing/2014/main" val="463913189"/>
                  </a:ext>
                </a:extLst>
              </a:tr>
              <a:tr h="439876">
                <a:tc>
                  <a:txBody>
                    <a:bodyPr/>
                    <a:lstStyle/>
                    <a:p>
                      <a:r>
                        <a:rPr lang="es-MX" sz="2400" dirty="0">
                          <a:solidFill>
                            <a:schemeClr val="tx1"/>
                          </a:solidFill>
                          <a:latin typeface="Aharoni" panose="02010803020104030203" pitchFamily="2" charset="-79"/>
                          <a:cs typeface="Aharoni" panose="02010803020104030203" pitchFamily="2" charset="-79"/>
                          <a:hlinkClick r:id="rId10" action="ppaction://hlinksldjump"/>
                        </a:rPr>
                        <a:t>Tenis 3</a:t>
                      </a:r>
                      <a:endParaRPr lang="es-MX" sz="2400" dirty="0">
                        <a:solidFill>
                          <a:schemeClr val="tx1"/>
                        </a:solidFill>
                        <a:latin typeface="Aharoni" panose="02010803020104030203" pitchFamily="2" charset="-79"/>
                        <a:cs typeface="Aharoni" panose="02010803020104030203" pitchFamily="2" charset="-79"/>
                      </a:endParaRPr>
                    </a:p>
                  </a:txBody>
                  <a:tcPr/>
                </a:tc>
                <a:extLst>
                  <a:ext uri="{0D108BD9-81ED-4DB2-BD59-A6C34878D82A}">
                    <a16:rowId xmlns:a16="http://schemas.microsoft.com/office/drawing/2014/main" val="2750210980"/>
                  </a:ext>
                </a:extLst>
              </a:tr>
            </a:tbl>
          </a:graphicData>
        </a:graphic>
      </p:graphicFrame>
      <p:graphicFrame>
        <p:nvGraphicFramePr>
          <p:cNvPr id="19" name="Tabla 18"/>
          <p:cNvGraphicFramePr>
            <a:graphicFrameLocks noGrp="1"/>
          </p:cNvGraphicFramePr>
          <p:nvPr>
            <p:extLst>
              <p:ext uri="{D42A27DB-BD31-4B8C-83A1-F6EECF244321}">
                <p14:modId xmlns:p14="http://schemas.microsoft.com/office/powerpoint/2010/main" val="1478362585"/>
              </p:ext>
            </p:extLst>
          </p:nvPr>
        </p:nvGraphicFramePr>
        <p:xfrm>
          <a:off x="7823200" y="1541518"/>
          <a:ext cx="1953260" cy="1371600"/>
        </p:xfrm>
        <a:graphic>
          <a:graphicData uri="http://schemas.openxmlformats.org/drawingml/2006/table">
            <a:tbl>
              <a:tblPr firstRow="1" bandRow="1">
                <a:tableStyleId>{5C22544A-7EE6-4342-B048-85BDC9FD1C3A}</a:tableStyleId>
              </a:tblPr>
              <a:tblGrid>
                <a:gridCol w="1953260">
                  <a:extLst>
                    <a:ext uri="{9D8B030D-6E8A-4147-A177-3AD203B41FA5}">
                      <a16:colId xmlns:a16="http://schemas.microsoft.com/office/drawing/2014/main" val="3186513631"/>
                    </a:ext>
                  </a:extLst>
                </a:gridCol>
              </a:tblGrid>
              <a:tr h="457200">
                <a:tc>
                  <a:txBody>
                    <a:bodyPr/>
                    <a:lstStyle/>
                    <a:p>
                      <a:r>
                        <a:rPr lang="es-MX" sz="2400" dirty="0">
                          <a:solidFill>
                            <a:schemeClr val="tx1"/>
                          </a:solidFill>
                          <a:latin typeface="Aharoni" panose="02010803020104030203" pitchFamily="2" charset="-79"/>
                          <a:cs typeface="Aharoni" panose="02010803020104030203" pitchFamily="2" charset="-79"/>
                          <a:hlinkClick r:id="rId11" action="ppaction://hlinksldjump"/>
                        </a:rPr>
                        <a:t>Ropa 1</a:t>
                      </a:r>
                      <a:endParaRPr lang="es-MX" sz="2400" dirty="0">
                        <a:solidFill>
                          <a:schemeClr val="tx1"/>
                        </a:solidFill>
                        <a:latin typeface="Aharoni" panose="02010803020104030203" pitchFamily="2" charset="-79"/>
                        <a:cs typeface="Aharoni" panose="02010803020104030203" pitchFamily="2" charset="-79"/>
                      </a:endParaRPr>
                    </a:p>
                  </a:txBody>
                  <a:tcPr/>
                </a:tc>
                <a:extLst>
                  <a:ext uri="{0D108BD9-81ED-4DB2-BD59-A6C34878D82A}">
                    <a16:rowId xmlns:a16="http://schemas.microsoft.com/office/drawing/2014/main" val="3969955245"/>
                  </a:ext>
                </a:extLst>
              </a:tr>
              <a:tr h="457200">
                <a:tc>
                  <a:txBody>
                    <a:bodyPr/>
                    <a:lstStyle/>
                    <a:p>
                      <a:r>
                        <a:rPr lang="es-MX" sz="2400" dirty="0">
                          <a:solidFill>
                            <a:schemeClr val="tx1"/>
                          </a:solidFill>
                          <a:latin typeface="Aharoni" panose="02010803020104030203" pitchFamily="2" charset="-79"/>
                          <a:cs typeface="Aharoni" panose="02010803020104030203" pitchFamily="2" charset="-79"/>
                          <a:hlinkClick r:id="rId12" action="ppaction://hlinksldjump"/>
                        </a:rPr>
                        <a:t>Ropa 2 </a:t>
                      </a:r>
                      <a:endParaRPr lang="es-MX" sz="2400" dirty="0">
                        <a:solidFill>
                          <a:schemeClr val="tx1"/>
                        </a:solidFill>
                        <a:latin typeface="Aharoni" panose="02010803020104030203" pitchFamily="2" charset="-79"/>
                        <a:cs typeface="Aharoni" panose="02010803020104030203" pitchFamily="2" charset="-79"/>
                      </a:endParaRPr>
                    </a:p>
                  </a:txBody>
                  <a:tcPr/>
                </a:tc>
                <a:extLst>
                  <a:ext uri="{0D108BD9-81ED-4DB2-BD59-A6C34878D82A}">
                    <a16:rowId xmlns:a16="http://schemas.microsoft.com/office/drawing/2014/main" val="566346898"/>
                  </a:ext>
                </a:extLst>
              </a:tr>
              <a:tr h="457200">
                <a:tc>
                  <a:txBody>
                    <a:bodyPr/>
                    <a:lstStyle/>
                    <a:p>
                      <a:r>
                        <a:rPr lang="es-MX" sz="2400" dirty="0">
                          <a:solidFill>
                            <a:schemeClr val="tx1"/>
                          </a:solidFill>
                          <a:latin typeface="Aharoni" panose="02010803020104030203" pitchFamily="2" charset="-79"/>
                          <a:cs typeface="Aharoni" panose="02010803020104030203" pitchFamily="2" charset="-79"/>
                          <a:hlinkClick r:id="rId13" action="ppaction://hlinksldjump"/>
                        </a:rPr>
                        <a:t>Ropa 3 </a:t>
                      </a:r>
                      <a:endParaRPr lang="es-MX" sz="2400" dirty="0">
                        <a:solidFill>
                          <a:schemeClr val="tx1"/>
                        </a:solidFill>
                        <a:latin typeface="Aharoni" panose="02010803020104030203" pitchFamily="2" charset="-79"/>
                        <a:cs typeface="Aharoni" panose="02010803020104030203" pitchFamily="2" charset="-79"/>
                      </a:endParaRPr>
                    </a:p>
                  </a:txBody>
                  <a:tcPr/>
                </a:tc>
                <a:extLst>
                  <a:ext uri="{0D108BD9-81ED-4DB2-BD59-A6C34878D82A}">
                    <a16:rowId xmlns:a16="http://schemas.microsoft.com/office/drawing/2014/main" val="636338110"/>
                  </a:ext>
                </a:extLst>
              </a:tr>
            </a:tbl>
          </a:graphicData>
        </a:graphic>
      </p:graphicFrame>
    </p:spTree>
    <p:extLst>
      <p:ext uri="{BB962C8B-B14F-4D97-AF65-F5344CB8AC3E}">
        <p14:creationId xmlns:p14="http://schemas.microsoft.com/office/powerpoint/2010/main" val="9695431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nextCondLst>
                <p:cond evt="onClick" delay="0">
                  <p:tgtEl>
                    <p:spTgt spid="12"/>
                  </p:tgtEl>
                </p:cond>
              </p:nextCondLst>
            </p:seq>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childTnLst>
              </p:cTn>
              <p:nextCondLst>
                <p:cond evt="onClick" delay="0">
                  <p:tgtEl>
                    <p:spTgt spid="13"/>
                  </p:tgtEl>
                </p:cond>
              </p:nextCondLst>
            </p:seq>
            <p:seq concurrent="1" nextAc="seek">
              <p:cTn id="13" restart="whenNotActive" fill="hold" evtFilter="cancelBubble" nodeType="interactiveSeq">
                <p:stCondLst>
                  <p:cond evt="onClick" delay="0">
                    <p:tgtEl>
                      <p:spTgt spid="11"/>
                    </p:tgtEl>
                  </p:cond>
                </p:stCondLst>
                <p:endSync evt="end" delay="0">
                  <p:rtn val="all"/>
                </p:endSync>
                <p:childTnLst>
                  <p:par>
                    <p:cTn id="14" fill="hold">
                      <p:stCondLst>
                        <p:cond delay="0"/>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childTnLst>
                    </p:cTn>
                  </p:par>
                </p:childTnLst>
              </p:cTn>
              <p:nextCondLst>
                <p:cond evt="onClick" delay="0">
                  <p:tgtEl>
                    <p:spTgt spid="11"/>
                  </p:tgtEl>
                </p:cond>
              </p:nextCondLst>
            </p:seq>
            <p:seq concurrent="1" nextAc="seek">
              <p:cTn id="19" restart="whenNotActive" fill="hold" evtFilter="cancelBubble" nodeType="interactiveSeq">
                <p:stCondLst>
                  <p:cond evt="onClick" delay="0">
                    <p:tgtEl>
                      <p:spTgt spid="14"/>
                    </p:tgtEl>
                  </p:cond>
                </p:stCondLst>
                <p:endSync evt="end" delay="0">
                  <p:rtn val="all"/>
                </p:endSync>
                <p:childTnLst>
                  <p:par>
                    <p:cTn id="20" fill="hold">
                      <p:stCondLst>
                        <p:cond delay="0"/>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9"/>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3314700" y="101600"/>
            <a:ext cx="3784600" cy="646331"/>
          </a:xfrm>
          <a:prstGeom prst="rect">
            <a:avLst/>
          </a:prstGeom>
          <a:noFill/>
          <a:ln>
            <a:solidFill>
              <a:srgbClr val="00B0F0"/>
            </a:solidFill>
          </a:ln>
          <a:effectLst>
            <a:glow rad="228600">
              <a:schemeClr val="accent5">
                <a:satMod val="175000"/>
                <a:alpha val="40000"/>
              </a:schemeClr>
            </a:glow>
          </a:effectLst>
        </p:spPr>
        <p:txBody>
          <a:bodyPr wrap="square" rtlCol="0">
            <a:spAutoFit/>
          </a:bodyPr>
          <a:lstStyle/>
          <a:p>
            <a:r>
              <a:rPr lang="es-MX" sz="3600" b="1" dirty="0" err="1">
                <a:latin typeface="Algerian" panose="04020705040A02060702" pitchFamily="82" charset="0"/>
              </a:rPr>
              <a:t>Xiaomi</a:t>
            </a:r>
            <a:r>
              <a:rPr lang="es-MX" sz="3600" b="1" dirty="0">
                <a:latin typeface="Algerian" panose="04020705040A02060702" pitchFamily="82" charset="0"/>
              </a:rPr>
              <a:t> Mi 9</a:t>
            </a:r>
          </a:p>
        </p:txBody>
      </p:sp>
      <p:pic>
        <p:nvPicPr>
          <p:cNvPr id="5" name="Imagen 4"/>
          <p:cNvPicPr>
            <a:picLocks noChangeAspect="1"/>
          </p:cNvPicPr>
          <p:nvPr/>
        </p:nvPicPr>
        <p:blipFill rotWithShape="1">
          <a:blip r:embed="rId2">
            <a:extLst>
              <a:ext uri="{28A0092B-C50C-407E-A947-70E740481C1C}">
                <a14:useLocalDpi xmlns:a14="http://schemas.microsoft.com/office/drawing/2010/main" val="0"/>
              </a:ext>
            </a:extLst>
          </a:blip>
          <a:srcRect l="10370" r="9815"/>
          <a:stretch/>
        </p:blipFill>
        <p:spPr>
          <a:xfrm>
            <a:off x="88900" y="1078131"/>
            <a:ext cx="4439779" cy="5562600"/>
          </a:xfrm>
          <a:prstGeom prst="rect">
            <a:avLst/>
          </a:prstGeom>
          <a:ln>
            <a:noFill/>
          </a:ln>
          <a:effectLst>
            <a:softEdge rad="112500"/>
          </a:effectLst>
        </p:spPr>
      </p:pic>
      <p:sp>
        <p:nvSpPr>
          <p:cNvPr id="6" name="Flecha izquierda 5">
            <a:hlinkClick r:id="rId3" action="ppaction://hlinksldjump"/>
          </p:cNvPr>
          <p:cNvSpPr/>
          <p:nvPr/>
        </p:nvSpPr>
        <p:spPr>
          <a:xfrm>
            <a:off x="9563100" y="5842000"/>
            <a:ext cx="2273300" cy="571500"/>
          </a:xfrm>
          <a:prstGeom prst="leftArrow">
            <a:avLst/>
          </a:prstGeom>
          <a:solidFill>
            <a:schemeClr val="accent1">
              <a:lumMod val="75000"/>
            </a:schemeClr>
          </a:solidFill>
          <a:ln>
            <a:solidFill>
              <a:srgbClr val="00B0F0"/>
            </a:solidFill>
          </a:ln>
          <a:effectLst>
            <a:glow rad="228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solidFill>
                  <a:schemeClr val="tx1"/>
                </a:solidFill>
                <a:latin typeface="Aharoni" panose="02010803020104030203" pitchFamily="2" charset="-79"/>
                <a:cs typeface="Aharoni" panose="02010803020104030203" pitchFamily="2" charset="-79"/>
              </a:rPr>
              <a:t>inicio</a:t>
            </a:r>
          </a:p>
        </p:txBody>
      </p:sp>
      <p:sp>
        <p:nvSpPr>
          <p:cNvPr id="7" name="CuadroTexto 6"/>
          <p:cNvSpPr txBox="1"/>
          <p:nvPr/>
        </p:nvSpPr>
        <p:spPr>
          <a:xfrm>
            <a:off x="4660900" y="1008420"/>
            <a:ext cx="1828800" cy="3416320"/>
          </a:xfrm>
          <a:prstGeom prst="rect">
            <a:avLst/>
          </a:prstGeom>
          <a:noFill/>
        </p:spPr>
        <p:txBody>
          <a:bodyPr wrap="square" rtlCol="0">
            <a:spAutoFit/>
          </a:bodyPr>
          <a:lstStyle/>
          <a:p>
            <a:r>
              <a:rPr lang="es-MX" dirty="0"/>
              <a:t>Diseño</a:t>
            </a:r>
          </a:p>
          <a:p>
            <a:endParaRPr lang="es-MX" dirty="0"/>
          </a:p>
          <a:p>
            <a:r>
              <a:rPr lang="es-MX" dirty="0"/>
              <a:t>Alto:</a:t>
            </a:r>
          </a:p>
          <a:p>
            <a:r>
              <a:rPr lang="es-MX" dirty="0"/>
              <a:t>155 mm</a:t>
            </a:r>
          </a:p>
          <a:p>
            <a:endParaRPr lang="es-MX" dirty="0"/>
          </a:p>
          <a:p>
            <a:r>
              <a:rPr lang="es-MX" dirty="0"/>
              <a:t>Ancho:</a:t>
            </a:r>
          </a:p>
          <a:p>
            <a:r>
              <a:rPr lang="es-MX" dirty="0"/>
              <a:t>75 mm</a:t>
            </a:r>
          </a:p>
          <a:p>
            <a:endParaRPr lang="es-MX" dirty="0"/>
          </a:p>
          <a:p>
            <a:r>
              <a:rPr lang="es-MX" dirty="0"/>
              <a:t>Grosor:</a:t>
            </a:r>
          </a:p>
          <a:p>
            <a:r>
              <a:rPr lang="es-MX" dirty="0"/>
              <a:t>7,6 mm</a:t>
            </a:r>
          </a:p>
          <a:p>
            <a:r>
              <a:rPr lang="es-MX" dirty="0"/>
              <a:t>Lector de huellas: SI</a:t>
            </a:r>
          </a:p>
        </p:txBody>
      </p:sp>
      <p:sp>
        <p:nvSpPr>
          <p:cNvPr id="8" name="CuadroTexto 7"/>
          <p:cNvSpPr txBox="1"/>
          <p:nvPr/>
        </p:nvSpPr>
        <p:spPr>
          <a:xfrm>
            <a:off x="6621921" y="1008420"/>
            <a:ext cx="1803400" cy="3416320"/>
          </a:xfrm>
          <a:prstGeom prst="rect">
            <a:avLst/>
          </a:prstGeom>
          <a:noFill/>
        </p:spPr>
        <p:txBody>
          <a:bodyPr wrap="square" rtlCol="0">
            <a:spAutoFit/>
          </a:bodyPr>
          <a:lstStyle/>
          <a:p>
            <a:r>
              <a:rPr lang="es-MX" dirty="0"/>
              <a:t>Pantalla</a:t>
            </a:r>
          </a:p>
          <a:p>
            <a:endParaRPr lang="es-MX" dirty="0"/>
          </a:p>
          <a:p>
            <a:r>
              <a:rPr lang="es-MX" dirty="0"/>
              <a:t>Tamaño: 6,4"</a:t>
            </a:r>
          </a:p>
          <a:p>
            <a:endParaRPr lang="es-MX" dirty="0"/>
          </a:p>
          <a:p>
            <a:r>
              <a:rPr lang="es-MX" dirty="0"/>
              <a:t>Tipo pantalla:</a:t>
            </a:r>
          </a:p>
          <a:p>
            <a:endParaRPr lang="es-MX" dirty="0"/>
          </a:p>
          <a:p>
            <a:r>
              <a:rPr lang="es-MX" dirty="0"/>
              <a:t>AMOLED</a:t>
            </a:r>
          </a:p>
          <a:p>
            <a:endParaRPr lang="es-MX" dirty="0"/>
          </a:p>
          <a:p>
            <a:r>
              <a:rPr lang="es-MX" dirty="0"/>
              <a:t>Extras:</a:t>
            </a:r>
          </a:p>
          <a:p>
            <a:endParaRPr lang="es-MX" dirty="0"/>
          </a:p>
          <a:p>
            <a:r>
              <a:rPr lang="es-MX" dirty="0"/>
              <a:t>Full HD+, 600 </a:t>
            </a:r>
            <a:r>
              <a:rPr lang="es-MX" dirty="0" err="1"/>
              <a:t>nits</a:t>
            </a:r>
            <a:endParaRPr lang="es-MX" dirty="0"/>
          </a:p>
        </p:txBody>
      </p:sp>
      <p:sp>
        <p:nvSpPr>
          <p:cNvPr id="9" name="CuadroTexto 8"/>
          <p:cNvSpPr txBox="1"/>
          <p:nvPr/>
        </p:nvSpPr>
        <p:spPr>
          <a:xfrm>
            <a:off x="8285621" y="592921"/>
            <a:ext cx="3766679" cy="4247317"/>
          </a:xfrm>
          <a:prstGeom prst="rect">
            <a:avLst/>
          </a:prstGeom>
          <a:noFill/>
        </p:spPr>
        <p:txBody>
          <a:bodyPr wrap="square" rtlCol="0">
            <a:spAutoFit/>
          </a:bodyPr>
          <a:lstStyle/>
          <a:p>
            <a:r>
              <a:rPr lang="es-MX" dirty="0"/>
              <a:t>Batería</a:t>
            </a:r>
          </a:p>
          <a:p>
            <a:endParaRPr lang="es-MX" dirty="0"/>
          </a:p>
          <a:p>
            <a:r>
              <a:rPr lang="es-MX" dirty="0"/>
              <a:t>7/10</a:t>
            </a:r>
          </a:p>
          <a:p>
            <a:endParaRPr lang="es-MX" dirty="0"/>
          </a:p>
          <a:p>
            <a:r>
              <a:rPr lang="es-MX" dirty="0"/>
              <a:t>Capacidad:</a:t>
            </a:r>
          </a:p>
          <a:p>
            <a:endParaRPr lang="es-MX" dirty="0"/>
          </a:p>
          <a:p>
            <a:r>
              <a:rPr lang="es-MX" dirty="0"/>
              <a:t>3.500 mAh</a:t>
            </a:r>
          </a:p>
          <a:p>
            <a:endParaRPr lang="es-MX" dirty="0"/>
          </a:p>
          <a:p>
            <a:r>
              <a:rPr lang="es-MX" dirty="0"/>
              <a:t>Carga rápida:</a:t>
            </a:r>
          </a:p>
          <a:p>
            <a:endParaRPr lang="es-MX" dirty="0"/>
          </a:p>
          <a:p>
            <a:r>
              <a:rPr lang="es-MX" dirty="0"/>
              <a:t>SI</a:t>
            </a:r>
          </a:p>
          <a:p>
            <a:endParaRPr lang="es-MX" dirty="0"/>
          </a:p>
          <a:p>
            <a:r>
              <a:rPr lang="es-MX" dirty="0"/>
              <a:t>Versión:</a:t>
            </a:r>
          </a:p>
          <a:p>
            <a:endParaRPr lang="es-MX" dirty="0"/>
          </a:p>
          <a:p>
            <a:r>
              <a:rPr lang="es-MX" dirty="0"/>
              <a:t>Quick </a:t>
            </a:r>
            <a:r>
              <a:rPr lang="es-MX" dirty="0" err="1"/>
              <a:t>Charge</a:t>
            </a:r>
            <a:r>
              <a:rPr lang="es-MX" dirty="0"/>
              <a:t> 3.0</a:t>
            </a:r>
          </a:p>
        </p:txBody>
      </p:sp>
    </p:spTree>
    <p:extLst>
      <p:ext uri="{BB962C8B-B14F-4D97-AF65-F5344CB8AC3E}">
        <p14:creationId xmlns:p14="http://schemas.microsoft.com/office/powerpoint/2010/main" val="18368229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317500" y="342900"/>
            <a:ext cx="4000500" cy="523220"/>
          </a:xfrm>
          <a:prstGeom prst="rect">
            <a:avLst/>
          </a:prstGeom>
          <a:noFill/>
          <a:ln>
            <a:solidFill>
              <a:schemeClr val="accent1"/>
            </a:solidFill>
          </a:ln>
          <a:effectLst>
            <a:glow rad="139700">
              <a:schemeClr val="accent1">
                <a:satMod val="175000"/>
                <a:alpha val="40000"/>
              </a:schemeClr>
            </a:glow>
          </a:effectLst>
        </p:spPr>
        <p:txBody>
          <a:bodyPr wrap="square" rtlCol="0">
            <a:spAutoFit/>
          </a:bodyPr>
          <a:lstStyle/>
          <a:p>
            <a:r>
              <a:rPr lang="es-MX" sz="2800" dirty="0" err="1">
                <a:latin typeface="Algerian" panose="04020705040A02060702" pitchFamily="82" charset="0"/>
              </a:rPr>
              <a:t>Xiaomi</a:t>
            </a:r>
            <a:r>
              <a:rPr lang="es-MX" sz="2800" dirty="0">
                <a:latin typeface="Algerian" panose="04020705040A02060702" pitchFamily="82" charset="0"/>
              </a:rPr>
              <a:t> </a:t>
            </a:r>
            <a:r>
              <a:rPr lang="es-MX" sz="2800" dirty="0" err="1">
                <a:latin typeface="Algerian" panose="04020705040A02060702" pitchFamily="82" charset="0"/>
              </a:rPr>
              <a:t>Redmi</a:t>
            </a:r>
            <a:r>
              <a:rPr lang="es-MX" sz="2800" dirty="0">
                <a:latin typeface="Algerian" panose="04020705040A02060702" pitchFamily="82" charset="0"/>
              </a:rPr>
              <a:t> Note 7</a:t>
            </a: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900" y="996081"/>
            <a:ext cx="4102100" cy="5430119"/>
          </a:xfrm>
          <a:prstGeom prst="rect">
            <a:avLst/>
          </a:prstGeom>
        </p:spPr>
      </p:pic>
      <p:sp>
        <p:nvSpPr>
          <p:cNvPr id="4" name="CuadroTexto 3"/>
          <p:cNvSpPr txBox="1"/>
          <p:nvPr/>
        </p:nvSpPr>
        <p:spPr>
          <a:xfrm>
            <a:off x="4978400" y="342900"/>
            <a:ext cx="6642100" cy="2862322"/>
          </a:xfrm>
          <a:prstGeom prst="rect">
            <a:avLst/>
          </a:prstGeom>
          <a:noFill/>
          <a:ln>
            <a:solidFill>
              <a:schemeClr val="accent1"/>
            </a:solidFill>
          </a:ln>
          <a:effectLst>
            <a:glow rad="139700">
              <a:schemeClr val="accent1">
                <a:satMod val="175000"/>
                <a:alpha val="40000"/>
              </a:schemeClr>
            </a:glow>
          </a:effectLst>
        </p:spPr>
        <p:txBody>
          <a:bodyPr wrap="square" rtlCol="0">
            <a:spAutoFit/>
          </a:bodyPr>
          <a:lstStyle/>
          <a:p>
            <a:r>
              <a:rPr lang="es-MX" dirty="0"/>
              <a:t>El </a:t>
            </a:r>
            <a:r>
              <a:rPr lang="es-MX" dirty="0" err="1"/>
              <a:t>Xiaomi</a:t>
            </a:r>
            <a:r>
              <a:rPr lang="es-MX" dirty="0"/>
              <a:t> </a:t>
            </a:r>
            <a:r>
              <a:rPr lang="es-MX" dirty="0" err="1"/>
              <a:t>Redmi</a:t>
            </a:r>
            <a:r>
              <a:rPr lang="es-MX" dirty="0"/>
              <a:t> Note 7 es el nuevo miembro de la serie </a:t>
            </a:r>
            <a:r>
              <a:rPr lang="es-MX" dirty="0" err="1"/>
              <a:t>Redmi</a:t>
            </a:r>
            <a:r>
              <a:rPr lang="es-MX" dirty="0"/>
              <a:t> Note, esta vez con una impresionante cámara dual de 48 MP + 5 MP. Potenciado por un procesador </a:t>
            </a:r>
            <a:r>
              <a:rPr lang="es-MX" dirty="0" err="1"/>
              <a:t>Qualcomm</a:t>
            </a:r>
            <a:r>
              <a:rPr lang="es-MX" dirty="0"/>
              <a:t> </a:t>
            </a:r>
            <a:r>
              <a:rPr lang="es-MX" dirty="0" err="1"/>
              <a:t>Snapdragon</a:t>
            </a:r>
            <a:r>
              <a:rPr lang="es-MX" dirty="0"/>
              <a:t> 660 de ocho núcleos, el </a:t>
            </a:r>
            <a:r>
              <a:rPr lang="es-MX" dirty="0" err="1"/>
              <a:t>Redmi</a:t>
            </a:r>
            <a:r>
              <a:rPr lang="es-MX" dirty="0"/>
              <a:t> Note 7 está disponible con 3GB de RAM y 32GB de almacenamiento o bien 4GB o 6GB de RAM con 64GB de almacenamiento, con una pantalla Full HD+ de 6.3 pulgadas con </a:t>
            </a:r>
            <a:r>
              <a:rPr lang="es-MX" dirty="0" err="1"/>
              <a:t>notch</a:t>
            </a:r>
            <a:r>
              <a:rPr lang="es-MX" dirty="0"/>
              <a:t> en forma de gota de agua. Con una batería de 4000 mAh con carga rápida, el </a:t>
            </a:r>
            <a:r>
              <a:rPr lang="es-MX" dirty="0" err="1"/>
              <a:t>Redmi</a:t>
            </a:r>
            <a:r>
              <a:rPr lang="es-MX" dirty="0"/>
              <a:t> Note 7 completa sus características con un lector de huellas posterior, infrarrojo, puerto USB-C, cámara frontal de 13 MP y MIUI 10 basado en Android 9.0 Pie.</a:t>
            </a:r>
          </a:p>
        </p:txBody>
      </p:sp>
      <p:sp>
        <p:nvSpPr>
          <p:cNvPr id="5" name="CuadroTexto 4"/>
          <p:cNvSpPr txBox="1"/>
          <p:nvPr/>
        </p:nvSpPr>
        <p:spPr>
          <a:xfrm>
            <a:off x="4838700" y="3246320"/>
            <a:ext cx="6921500" cy="2862322"/>
          </a:xfrm>
          <a:prstGeom prst="rect">
            <a:avLst/>
          </a:prstGeom>
          <a:noFill/>
          <a:ln>
            <a:solidFill>
              <a:srgbClr val="D2109F"/>
            </a:solidFill>
          </a:ln>
          <a:effectLst>
            <a:glow rad="139700">
              <a:schemeClr val="accent1">
                <a:satMod val="175000"/>
                <a:alpha val="40000"/>
              </a:schemeClr>
            </a:glow>
          </a:effectLst>
        </p:spPr>
        <p:txBody>
          <a:bodyPr wrap="square" rtlCol="0">
            <a:spAutoFit/>
          </a:bodyPr>
          <a:lstStyle/>
          <a:p>
            <a:r>
              <a:rPr lang="es-MX" dirty="0"/>
              <a:t>Pantalla: 6.3", 1080 x 2340 </a:t>
            </a:r>
            <a:r>
              <a:rPr lang="es-MX" dirty="0" err="1"/>
              <a:t>pixels</a:t>
            </a:r>
            <a:endParaRPr lang="es-MX" dirty="0"/>
          </a:p>
          <a:p>
            <a:r>
              <a:rPr lang="es-MX" dirty="0"/>
              <a:t>Procesador: </a:t>
            </a:r>
            <a:r>
              <a:rPr lang="es-MX" dirty="0" err="1"/>
              <a:t>Snapdragon</a:t>
            </a:r>
            <a:r>
              <a:rPr lang="es-MX" dirty="0"/>
              <a:t> 660 2.2GHz</a:t>
            </a:r>
          </a:p>
          <a:p>
            <a:r>
              <a:rPr lang="es-MX" dirty="0"/>
              <a:t>RAM: 3GB/4GB/6GB</a:t>
            </a:r>
          </a:p>
          <a:p>
            <a:r>
              <a:rPr lang="es-MX" dirty="0"/>
              <a:t>Almacenamiento: 32GB/64GB</a:t>
            </a:r>
          </a:p>
          <a:p>
            <a:r>
              <a:rPr lang="es-MX" dirty="0"/>
              <a:t>Expansión: </a:t>
            </a:r>
            <a:r>
              <a:rPr lang="es-MX" dirty="0" err="1"/>
              <a:t>microSD</a:t>
            </a:r>
            <a:endParaRPr lang="es-MX" dirty="0"/>
          </a:p>
          <a:p>
            <a:r>
              <a:rPr lang="es-MX" dirty="0"/>
              <a:t>Cámara: Dual, 48MP+5MP</a:t>
            </a:r>
          </a:p>
          <a:p>
            <a:r>
              <a:rPr lang="es-MX" dirty="0"/>
              <a:t>Batería: 4000 mAh</a:t>
            </a:r>
          </a:p>
          <a:p>
            <a:r>
              <a:rPr lang="es-MX" dirty="0"/>
              <a:t>OS: Android 9.0</a:t>
            </a:r>
          </a:p>
          <a:p>
            <a:r>
              <a:rPr lang="es-MX" dirty="0"/>
              <a:t>Perfil: 8.1 mm</a:t>
            </a:r>
          </a:p>
          <a:p>
            <a:r>
              <a:rPr lang="es-MX" dirty="0"/>
              <a:t>Peso: 186 g</a:t>
            </a:r>
          </a:p>
        </p:txBody>
      </p:sp>
      <p:sp>
        <p:nvSpPr>
          <p:cNvPr id="6" name="Flecha izquierda 5">
            <a:hlinkClick r:id="rId3" action="ppaction://hlinksldjump"/>
          </p:cNvPr>
          <p:cNvSpPr/>
          <p:nvPr/>
        </p:nvSpPr>
        <p:spPr>
          <a:xfrm>
            <a:off x="9446260" y="6149740"/>
            <a:ext cx="2174240" cy="586339"/>
          </a:xfrm>
          <a:prstGeom prst="leftArrow">
            <a:avLst/>
          </a:prstGeom>
          <a:solidFill>
            <a:srgbClr val="FFFF00"/>
          </a:solidFill>
          <a:ln>
            <a:solidFill>
              <a:srgbClr val="FFFF00"/>
            </a:solidFill>
          </a:ln>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5552517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457200" y="292100"/>
            <a:ext cx="3771900" cy="523220"/>
          </a:xfrm>
          <a:prstGeom prst="rect">
            <a:avLst/>
          </a:prstGeom>
          <a:solidFill>
            <a:srgbClr val="00B0F0"/>
          </a:solidFill>
          <a:ln>
            <a:solidFill>
              <a:srgbClr val="00B0F0"/>
            </a:solidFill>
          </a:ln>
          <a:effectLst>
            <a:glow rad="139700">
              <a:schemeClr val="accent1">
                <a:satMod val="175000"/>
                <a:alpha val="40000"/>
              </a:schemeClr>
            </a:glow>
          </a:effectLst>
        </p:spPr>
        <p:txBody>
          <a:bodyPr wrap="square" rtlCol="0">
            <a:spAutoFit/>
          </a:bodyPr>
          <a:lstStyle/>
          <a:p>
            <a:r>
              <a:rPr lang="es-MX" sz="2800" dirty="0" err="1">
                <a:latin typeface="Algerian" panose="04020705040A02060702" pitchFamily="82" charset="0"/>
              </a:rPr>
              <a:t>Xiaomi</a:t>
            </a:r>
            <a:r>
              <a:rPr lang="es-MX" sz="2800" dirty="0">
                <a:latin typeface="Algerian" panose="04020705040A02060702" pitchFamily="82" charset="0"/>
              </a:rPr>
              <a:t> </a:t>
            </a:r>
            <a:r>
              <a:rPr lang="es-MX" sz="2800" dirty="0" err="1">
                <a:latin typeface="Algerian" panose="04020705040A02060702" pitchFamily="82" charset="0"/>
              </a:rPr>
              <a:t>Redmi</a:t>
            </a:r>
            <a:r>
              <a:rPr lang="es-MX" sz="2800" dirty="0">
                <a:latin typeface="Algerian" panose="04020705040A02060702" pitchFamily="82" charset="0"/>
              </a:rPr>
              <a:t> 8 pro </a:t>
            </a: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 y="977900"/>
            <a:ext cx="2644987" cy="5588000"/>
          </a:xfrm>
          <a:prstGeom prst="rect">
            <a:avLst/>
          </a:prstGeom>
        </p:spPr>
      </p:pic>
      <p:sp>
        <p:nvSpPr>
          <p:cNvPr id="4" name="CuadroTexto 3"/>
          <p:cNvSpPr txBox="1"/>
          <p:nvPr/>
        </p:nvSpPr>
        <p:spPr>
          <a:xfrm>
            <a:off x="3086100" y="1168400"/>
            <a:ext cx="3505200" cy="2031325"/>
          </a:xfrm>
          <a:prstGeom prst="rect">
            <a:avLst/>
          </a:prstGeom>
          <a:noFill/>
          <a:ln>
            <a:solidFill>
              <a:schemeClr val="accent1"/>
            </a:solidFill>
          </a:ln>
          <a:effectLst>
            <a:glow rad="228600">
              <a:schemeClr val="accent1">
                <a:satMod val="175000"/>
                <a:alpha val="40000"/>
              </a:schemeClr>
            </a:glow>
          </a:effectLst>
        </p:spPr>
        <p:txBody>
          <a:bodyPr wrap="square" rtlCol="0">
            <a:spAutoFit/>
          </a:bodyPr>
          <a:lstStyle/>
          <a:p>
            <a:r>
              <a:rPr lang="es-MX" dirty="0"/>
              <a:t>Diseño</a:t>
            </a:r>
          </a:p>
          <a:p>
            <a:r>
              <a:rPr lang="es-MX" dirty="0"/>
              <a:t>Alto:161,3 mm</a:t>
            </a:r>
          </a:p>
          <a:p>
            <a:r>
              <a:rPr lang="es-MX" dirty="0"/>
              <a:t>Ancho:76,4 mm</a:t>
            </a:r>
          </a:p>
          <a:p>
            <a:r>
              <a:rPr lang="es-MX" dirty="0"/>
              <a:t>Grosor:8,8 mm</a:t>
            </a:r>
          </a:p>
          <a:p>
            <a:r>
              <a:rPr lang="es-MX" dirty="0"/>
              <a:t>Peso:199 g</a:t>
            </a:r>
          </a:p>
          <a:p>
            <a:r>
              <a:rPr lang="es-MX" dirty="0"/>
              <a:t>Lector de huella : SI , trasero</a:t>
            </a:r>
          </a:p>
          <a:p>
            <a:r>
              <a:rPr lang="es-MX" dirty="0"/>
              <a:t>Colores: Negro, rojo, azul, blanco</a:t>
            </a:r>
          </a:p>
        </p:txBody>
      </p:sp>
      <p:sp>
        <p:nvSpPr>
          <p:cNvPr id="5" name="CuadroTexto 4"/>
          <p:cNvSpPr txBox="1"/>
          <p:nvPr/>
        </p:nvSpPr>
        <p:spPr>
          <a:xfrm>
            <a:off x="3086100" y="3657600"/>
            <a:ext cx="4102100" cy="2308324"/>
          </a:xfrm>
          <a:prstGeom prst="rect">
            <a:avLst/>
          </a:prstGeom>
          <a:noFill/>
          <a:ln>
            <a:solidFill>
              <a:srgbClr val="00B0F0"/>
            </a:solidFill>
          </a:ln>
          <a:effectLst>
            <a:glow rad="228600">
              <a:schemeClr val="accent5">
                <a:satMod val="175000"/>
                <a:alpha val="40000"/>
              </a:schemeClr>
            </a:glow>
          </a:effectLst>
        </p:spPr>
        <p:txBody>
          <a:bodyPr wrap="square" rtlCol="0">
            <a:spAutoFit/>
          </a:bodyPr>
          <a:lstStyle/>
          <a:p>
            <a:r>
              <a:rPr lang="es-MX" dirty="0"/>
              <a:t>Pantalla</a:t>
            </a:r>
          </a:p>
          <a:p>
            <a:r>
              <a:rPr lang="es-MX" dirty="0"/>
              <a:t>Tamaño:6,5"</a:t>
            </a:r>
          </a:p>
          <a:p>
            <a:r>
              <a:rPr lang="es-MX" dirty="0"/>
              <a:t>Formato:19,5:9</a:t>
            </a:r>
          </a:p>
          <a:p>
            <a:r>
              <a:rPr lang="es-MX" dirty="0"/>
              <a:t>Tipo </a:t>
            </a:r>
            <a:r>
              <a:rPr lang="es-MX" dirty="0" err="1"/>
              <a:t>pantalla:IPS</a:t>
            </a:r>
            <a:r>
              <a:rPr lang="es-MX" dirty="0"/>
              <a:t> LCD</a:t>
            </a:r>
          </a:p>
          <a:p>
            <a:r>
              <a:rPr lang="es-MX" dirty="0"/>
              <a:t>Resolución:1080x2340</a:t>
            </a:r>
          </a:p>
          <a:p>
            <a:r>
              <a:rPr lang="es-MX" dirty="0"/>
              <a:t>Densidad de píxeles:395 </a:t>
            </a:r>
            <a:r>
              <a:rPr lang="es-MX" dirty="0" err="1"/>
              <a:t>ppp</a:t>
            </a:r>
            <a:endParaRPr lang="es-MX" dirty="0"/>
          </a:p>
          <a:p>
            <a:r>
              <a:rPr lang="es-MX" dirty="0"/>
              <a:t>Tipo de </a:t>
            </a:r>
            <a:r>
              <a:rPr lang="es-MX" dirty="0" err="1"/>
              <a:t>protección:Corning</a:t>
            </a:r>
            <a:r>
              <a:rPr lang="es-MX" dirty="0"/>
              <a:t> </a:t>
            </a:r>
            <a:r>
              <a:rPr lang="es-MX" dirty="0" err="1"/>
              <a:t>Gorilla</a:t>
            </a:r>
            <a:r>
              <a:rPr lang="es-MX" dirty="0"/>
              <a:t> </a:t>
            </a:r>
            <a:r>
              <a:rPr lang="es-MX" dirty="0" err="1"/>
              <a:t>Glass</a:t>
            </a:r>
            <a:r>
              <a:rPr lang="es-MX" dirty="0"/>
              <a:t> 5</a:t>
            </a:r>
          </a:p>
          <a:p>
            <a:r>
              <a:rPr lang="es-MX" dirty="0"/>
              <a:t>Ratio pantalla/cuerpo:84,9%</a:t>
            </a:r>
          </a:p>
        </p:txBody>
      </p:sp>
      <p:sp>
        <p:nvSpPr>
          <p:cNvPr id="6" name="CuadroTexto 5"/>
          <p:cNvSpPr txBox="1"/>
          <p:nvPr/>
        </p:nvSpPr>
        <p:spPr>
          <a:xfrm>
            <a:off x="7569200" y="977900"/>
            <a:ext cx="3822700" cy="1754326"/>
          </a:xfrm>
          <a:prstGeom prst="rect">
            <a:avLst/>
          </a:prstGeom>
          <a:noFill/>
          <a:ln>
            <a:solidFill>
              <a:srgbClr val="00B0F0"/>
            </a:solidFill>
          </a:ln>
          <a:effectLst>
            <a:glow rad="228600">
              <a:schemeClr val="accent1">
                <a:satMod val="175000"/>
                <a:alpha val="40000"/>
              </a:schemeClr>
            </a:glow>
          </a:effectLst>
        </p:spPr>
        <p:txBody>
          <a:bodyPr wrap="square" rtlCol="0">
            <a:spAutoFit/>
          </a:bodyPr>
          <a:lstStyle/>
          <a:p>
            <a:r>
              <a:rPr lang="es-MX" dirty="0"/>
              <a:t>Batería</a:t>
            </a:r>
          </a:p>
          <a:p>
            <a:endParaRPr lang="es-MX" dirty="0"/>
          </a:p>
          <a:p>
            <a:r>
              <a:rPr lang="es-MX" dirty="0"/>
              <a:t>Capacidad:4.500 mAh</a:t>
            </a:r>
          </a:p>
          <a:p>
            <a:r>
              <a:rPr lang="es-MX" dirty="0"/>
              <a:t>Batería extraíble: NO</a:t>
            </a:r>
          </a:p>
          <a:p>
            <a:r>
              <a:rPr lang="es-MX" dirty="0"/>
              <a:t>Carga rápida: SI</a:t>
            </a:r>
          </a:p>
          <a:p>
            <a:r>
              <a:rPr lang="es-MX" dirty="0"/>
              <a:t>Versión: Power Delivery 18W</a:t>
            </a:r>
          </a:p>
        </p:txBody>
      </p:sp>
      <p:sp>
        <p:nvSpPr>
          <p:cNvPr id="7" name="Flecha izquierda 6">
            <a:hlinkClick r:id="rId3" action="ppaction://hlinksldjump"/>
          </p:cNvPr>
          <p:cNvSpPr/>
          <p:nvPr/>
        </p:nvSpPr>
        <p:spPr>
          <a:xfrm>
            <a:off x="8763000" y="5547360"/>
            <a:ext cx="3185160" cy="1188720"/>
          </a:xfrm>
          <a:prstGeom prst="leftArrow">
            <a:avLst/>
          </a:prstGeom>
          <a:solidFill>
            <a:srgbClr val="00B0F0"/>
          </a:solidFill>
          <a:ln>
            <a:solidFill>
              <a:srgbClr val="D2109F"/>
            </a:solidFill>
          </a:ln>
          <a:effectLst>
            <a:glow rad="228600">
              <a:schemeClr val="accent1">
                <a:satMod val="175000"/>
                <a:alpha val="40000"/>
              </a:schemeClr>
            </a:glow>
          </a:effectLst>
          <a:scene3d>
            <a:camera prst="isometricBottomDown"/>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9097999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281" y="2120900"/>
            <a:ext cx="6473246" cy="437977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 name="Flecha izquierda 2">
            <a:hlinkClick r:id="rId3" action="ppaction://hlinksldjump"/>
          </p:cNvPr>
          <p:cNvSpPr/>
          <p:nvPr/>
        </p:nvSpPr>
        <p:spPr>
          <a:xfrm>
            <a:off x="10083800" y="5753100"/>
            <a:ext cx="1816100" cy="5715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CuadroTexto 3"/>
          <p:cNvSpPr txBox="1"/>
          <p:nvPr/>
        </p:nvSpPr>
        <p:spPr>
          <a:xfrm>
            <a:off x="571500" y="355600"/>
            <a:ext cx="4076700" cy="461665"/>
          </a:xfrm>
          <a:prstGeom prst="rect">
            <a:avLst/>
          </a:prstGeom>
          <a:solidFill>
            <a:srgbClr val="00B0F0"/>
          </a:solidFill>
          <a:ln>
            <a:solidFill>
              <a:schemeClr val="accent1"/>
            </a:solidFill>
          </a:ln>
          <a:effectLst>
            <a:glow rad="139700">
              <a:schemeClr val="accent1">
                <a:satMod val="175000"/>
                <a:alpha val="40000"/>
              </a:schemeClr>
            </a:glow>
          </a:effectLst>
          <a:scene3d>
            <a:camera prst="orthographicFront">
              <a:rot lat="0" lon="0" rev="0"/>
            </a:camera>
            <a:lightRig rig="chilly" dir="t">
              <a:rot lat="0" lon="0" rev="18480000"/>
            </a:lightRig>
          </a:scene3d>
          <a:sp3d prstMaterial="clear">
            <a:bevelT h="63500"/>
          </a:sp3d>
        </p:spPr>
        <p:txBody>
          <a:bodyPr wrap="square" rtlCol="0">
            <a:spAutoFit/>
          </a:bodyPr>
          <a:lstStyle/>
          <a:p>
            <a:r>
              <a:rPr lang="es-MX" sz="2400" b="1" dirty="0">
                <a:latin typeface="Algerian" panose="04020705040A02060702" pitchFamily="82" charset="0"/>
                <a:cs typeface="Aharoni" panose="02010803020104030203" pitchFamily="2" charset="-79"/>
              </a:rPr>
              <a:t>1965 Chevy Impala </a:t>
            </a:r>
          </a:p>
        </p:txBody>
      </p:sp>
      <p:sp>
        <p:nvSpPr>
          <p:cNvPr id="5" name="Rectángulo 4"/>
          <p:cNvSpPr/>
          <p:nvPr/>
        </p:nvSpPr>
        <p:spPr>
          <a:xfrm>
            <a:off x="6337300" y="355600"/>
            <a:ext cx="6096000" cy="2585323"/>
          </a:xfrm>
          <a:prstGeom prst="rect">
            <a:avLst/>
          </a:prstGeom>
          <a:solidFill>
            <a:srgbClr val="00B0F0"/>
          </a:solidFill>
          <a:ln>
            <a:solidFill>
              <a:srgbClr val="00B0F0"/>
            </a:solidFill>
          </a:ln>
          <a:effectLst>
            <a:glow rad="228600">
              <a:schemeClr val="accent1">
                <a:satMod val="175000"/>
                <a:alpha val="40000"/>
              </a:schemeClr>
            </a:glow>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a:spAutoFit/>
          </a:bodyPr>
          <a:lstStyle/>
          <a:p>
            <a:r>
              <a:rPr lang="es-MX" dirty="0"/>
              <a:t>Este techo rígido de dos puertas Chevrolet Impala de 1965 es un ejemplo bien opcional y en gran parte original que presenta un Turbo-</a:t>
            </a:r>
            <a:r>
              <a:rPr lang="es-MX" dirty="0" err="1"/>
              <a:t>Fire</a:t>
            </a:r>
            <a:r>
              <a:rPr lang="es-MX" dirty="0"/>
              <a:t> 327 V8 y aire acondicionado de fábrica. Ha tenido un respiro en </a:t>
            </a:r>
            <a:r>
              <a:rPr lang="es-MX" dirty="0" err="1"/>
              <a:t>Mist</a:t>
            </a:r>
            <a:r>
              <a:rPr lang="es-MX" dirty="0"/>
              <a:t> Blue original, y tanto el motor como la transmisión automática </a:t>
            </a:r>
            <a:r>
              <a:rPr lang="es-MX" dirty="0" err="1"/>
              <a:t>Powerglide</a:t>
            </a:r>
            <a:r>
              <a:rPr lang="es-MX" dirty="0"/>
              <a:t> funcionan bien y se cree que coinciden. Este es un automóvil muy bien especificado con motor mejorado (muchos vienen con 6 cilindros y 283), A / C de fábrica y dirección asistida, y se describe como completamente funcional y listo para conducir.</a:t>
            </a:r>
          </a:p>
        </p:txBody>
      </p:sp>
    </p:spTree>
    <p:extLst>
      <p:ext uri="{BB962C8B-B14F-4D97-AF65-F5344CB8AC3E}">
        <p14:creationId xmlns:p14="http://schemas.microsoft.com/office/powerpoint/2010/main" val="39023100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912" y="2007900"/>
            <a:ext cx="6649608" cy="442224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 name="CuadroTexto 2"/>
          <p:cNvSpPr txBox="1"/>
          <p:nvPr/>
        </p:nvSpPr>
        <p:spPr>
          <a:xfrm>
            <a:off x="533400" y="472440"/>
            <a:ext cx="3825240" cy="1077218"/>
          </a:xfrm>
          <a:prstGeom prst="rect">
            <a:avLst/>
          </a:prstGeom>
          <a:solidFill>
            <a:srgbClr val="00B0F0"/>
          </a:solidFill>
          <a:ln>
            <a:solidFill>
              <a:schemeClr val="accent1"/>
            </a:solidFill>
          </a:ln>
          <a:effectLst>
            <a:glow rad="228600">
              <a:schemeClr val="accent1">
                <a:satMod val="175000"/>
                <a:alpha val="40000"/>
              </a:schemeClr>
            </a:glow>
          </a:effectLst>
        </p:spPr>
        <p:txBody>
          <a:bodyPr wrap="square" rtlCol="0">
            <a:spAutoFit/>
          </a:bodyPr>
          <a:lstStyle/>
          <a:p>
            <a:r>
              <a:rPr lang="es-MX" sz="3200" b="1" dirty="0">
                <a:latin typeface="Algerian" panose="04020705040A02060702" pitchFamily="82" charset="0"/>
              </a:rPr>
              <a:t>Impala 64 tipo low rider</a:t>
            </a:r>
          </a:p>
        </p:txBody>
      </p:sp>
      <p:sp>
        <p:nvSpPr>
          <p:cNvPr id="4" name="Rectángulo 3"/>
          <p:cNvSpPr/>
          <p:nvPr/>
        </p:nvSpPr>
        <p:spPr>
          <a:xfrm>
            <a:off x="5958840" y="0"/>
            <a:ext cx="6096000" cy="2585323"/>
          </a:xfrm>
          <a:prstGeom prst="rect">
            <a:avLst/>
          </a:prstGeom>
          <a:solidFill>
            <a:srgbClr val="00B0F0"/>
          </a:solidFill>
          <a:ln>
            <a:solidFill>
              <a:srgbClr val="00B0F0"/>
            </a:solidFill>
          </a:ln>
          <a:effectLst>
            <a:glow rad="228600">
              <a:schemeClr val="accent1">
                <a:satMod val="175000"/>
                <a:alpha val="40000"/>
              </a:schemeClr>
            </a:glow>
          </a:effectLst>
        </p:spPr>
        <p:txBody>
          <a:bodyPr>
            <a:spAutoFit/>
          </a:bodyPr>
          <a:lstStyle/>
          <a:p>
            <a:r>
              <a:rPr lang="es-MX" dirty="0"/>
              <a:t>El Impala fue presentado por Chevrolet en 1958. El 1964 Impala fue el top-of-</a:t>
            </a:r>
            <a:r>
              <a:rPr lang="es-MX" dirty="0" err="1"/>
              <a:t>the</a:t>
            </a:r>
            <a:r>
              <a:rPr lang="es-MX" dirty="0"/>
              <a:t>-line que ofrece, de tamaño completo de Chevrolet. Su estilo era similar a los modelos 1963, aunque algo atenuado. Aunque el Impala era un coche asequible, se puede pedir con la mayor parte de las comodidades disponibles en General Motors marcas más caras. Muchos diferentes trenes de potencia disponibles, permitiendo a los propietarios para adaptar su coche, de un diario-conductor económico para un coche del músculo. </a:t>
            </a:r>
          </a:p>
        </p:txBody>
      </p:sp>
      <p:sp>
        <p:nvSpPr>
          <p:cNvPr id="5" name="Flecha izquierda 4">
            <a:hlinkClick r:id="rId3" action="ppaction://hlinksldjump"/>
          </p:cNvPr>
          <p:cNvSpPr/>
          <p:nvPr/>
        </p:nvSpPr>
        <p:spPr>
          <a:xfrm>
            <a:off x="8153400" y="5379720"/>
            <a:ext cx="3901440" cy="914400"/>
          </a:xfrm>
          <a:prstGeom prst="leftArrow">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1429855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lecha: hacia la izquierda 2">
            <a:hlinkClick r:id="rId2" action="ppaction://hlinksldjump"/>
            <a:extLst>
              <a:ext uri="{FF2B5EF4-FFF2-40B4-BE49-F238E27FC236}">
                <a16:creationId xmlns:a16="http://schemas.microsoft.com/office/drawing/2014/main" id="{BDEF32CF-9D1E-4121-9D3F-266A9831037A}"/>
              </a:ext>
            </a:extLst>
          </p:cNvPr>
          <p:cNvSpPr/>
          <p:nvPr/>
        </p:nvSpPr>
        <p:spPr>
          <a:xfrm>
            <a:off x="9453489" y="5528603"/>
            <a:ext cx="2166425" cy="1223889"/>
          </a:xfrm>
          <a:prstGeom prst="leftArrow">
            <a:avLst/>
          </a:prstGeom>
          <a:solidFill>
            <a:srgbClr val="D2109F"/>
          </a:solidFill>
          <a:ln>
            <a:solidFill>
              <a:srgbClr val="00B050"/>
            </a:solidFill>
          </a:ln>
          <a:effectLst>
            <a:glow rad="228600">
              <a:schemeClr val="accent6">
                <a:satMod val="175000"/>
                <a:alpha val="40000"/>
              </a:schemeClr>
            </a:glo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5" name="Imagen 4">
            <a:extLst>
              <a:ext uri="{FF2B5EF4-FFF2-40B4-BE49-F238E27FC236}">
                <a16:creationId xmlns:a16="http://schemas.microsoft.com/office/drawing/2014/main" id="{7B67CFF1-2BD0-40A3-91E2-E393DAB2BB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744" y="2482947"/>
            <a:ext cx="7571327" cy="426954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6" name="Rectángulo 5">
            <a:extLst>
              <a:ext uri="{FF2B5EF4-FFF2-40B4-BE49-F238E27FC236}">
                <a16:creationId xmlns:a16="http://schemas.microsoft.com/office/drawing/2014/main" id="{CB2E57CD-32CB-44FB-A267-A277998A2951}"/>
              </a:ext>
            </a:extLst>
          </p:cNvPr>
          <p:cNvSpPr/>
          <p:nvPr/>
        </p:nvSpPr>
        <p:spPr>
          <a:xfrm>
            <a:off x="5833403" y="105508"/>
            <a:ext cx="6096000" cy="2585323"/>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w="57150">
            <a:solidFill>
              <a:srgbClr val="00FF00"/>
            </a:solidFill>
          </a:ln>
          <a:effectLst>
            <a:glow rad="228600">
              <a:schemeClr val="accent6">
                <a:satMod val="175000"/>
                <a:alpha val="40000"/>
              </a:schemeClr>
            </a:glow>
          </a:effectLst>
          <a:scene3d>
            <a:camera prst="orthographicFront"/>
            <a:lightRig rig="threePt" dir="t"/>
          </a:scene3d>
          <a:sp3d>
            <a:bevelT prst="angle"/>
          </a:sp3d>
        </p:spPr>
        <p:txBody>
          <a:bodyPr>
            <a:spAutoFit/>
          </a:bodyPr>
          <a:lstStyle/>
          <a:p>
            <a:r>
              <a:rPr lang="es-ES" dirty="0"/>
              <a:t>La gama de motores quedaba compuesta ese año por un seis cilindros de 200 pulgadas cúbicas y 120 CV, v8 de 289 pulgadas cúbicas y tres niveles de potencia con 200, 225 y 271 CV, este último exclusivo para el Shelby GT 350, un nuevo V8 de 390 pulgadas cúbicas y 320 CV y el V8 de 428 pulgadas cúbicas y 335 CV para el Shelby GT 500.</a:t>
            </a:r>
          </a:p>
          <a:p>
            <a:r>
              <a:rPr lang="es-ES" dirty="0"/>
              <a:t>Las cifras de producción de 1967 fueron de 44.808 convertibles, 356.271 coupés, 71042 flashbacks y 3.225 Shelby Mustang</a:t>
            </a:r>
          </a:p>
        </p:txBody>
      </p:sp>
      <p:sp>
        <p:nvSpPr>
          <p:cNvPr id="2" name="CuadroTexto 1">
            <a:extLst>
              <a:ext uri="{FF2B5EF4-FFF2-40B4-BE49-F238E27FC236}">
                <a16:creationId xmlns:a16="http://schemas.microsoft.com/office/drawing/2014/main" id="{735940D1-C8F4-4E0A-B38F-E6754ECD9F96}"/>
              </a:ext>
            </a:extLst>
          </p:cNvPr>
          <p:cNvSpPr txBox="1"/>
          <p:nvPr/>
        </p:nvSpPr>
        <p:spPr>
          <a:xfrm>
            <a:off x="477078" y="238539"/>
            <a:ext cx="4359965" cy="523220"/>
          </a:xfrm>
          <a:prstGeom prst="rect">
            <a:avLst/>
          </a:prstGeom>
          <a:noFill/>
        </p:spPr>
        <p:txBody>
          <a:bodyPr wrap="square" rtlCol="0">
            <a:spAutoFit/>
          </a:bodyPr>
          <a:lstStyle/>
          <a:p>
            <a:r>
              <a:rPr lang="es-ES" sz="2800" b="1" dirty="0">
                <a:latin typeface="Algerian" panose="04020705040A02060702" pitchFamily="82" charset="0"/>
              </a:rPr>
              <a:t>Mustang gt 350</a:t>
            </a:r>
          </a:p>
        </p:txBody>
      </p:sp>
    </p:spTree>
    <p:extLst>
      <p:ext uri="{BB962C8B-B14F-4D97-AF65-F5344CB8AC3E}">
        <p14:creationId xmlns:p14="http://schemas.microsoft.com/office/powerpoint/2010/main" val="3328509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07B5B3D4-8F03-4EA8-8709-3CD363E767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745" y="2659649"/>
            <a:ext cx="6133514" cy="3860727"/>
          </a:xfrm>
          <a:prstGeom prst="rect">
            <a:avLst/>
          </a:prstGeom>
        </p:spPr>
      </p:pic>
      <p:sp>
        <p:nvSpPr>
          <p:cNvPr id="4" name="Rectángulo 3">
            <a:extLst>
              <a:ext uri="{FF2B5EF4-FFF2-40B4-BE49-F238E27FC236}">
                <a16:creationId xmlns:a16="http://schemas.microsoft.com/office/drawing/2014/main" id="{194E631C-27E8-4E5B-9004-A4CD39E946CD}"/>
              </a:ext>
            </a:extLst>
          </p:cNvPr>
          <p:cNvSpPr/>
          <p:nvPr/>
        </p:nvSpPr>
        <p:spPr>
          <a:xfrm>
            <a:off x="5941255" y="0"/>
            <a:ext cx="6096000" cy="4247317"/>
          </a:xfrm>
          <a:prstGeom prst="rect">
            <a:avLst/>
          </a:prstGeom>
          <a:solidFill>
            <a:srgbClr val="00B0F0"/>
          </a:solidFill>
          <a:ln>
            <a:solidFill>
              <a:srgbClr val="00B050"/>
            </a:solidFill>
          </a:ln>
          <a:effectLst>
            <a:glow rad="228600">
              <a:schemeClr val="accent6">
                <a:satMod val="175000"/>
                <a:alpha val="40000"/>
              </a:schemeClr>
            </a:glow>
          </a:effectLst>
          <a:scene3d>
            <a:camera prst="orthographicFront"/>
            <a:lightRig rig="threePt" dir="t"/>
          </a:scene3d>
          <a:sp3d>
            <a:bevelT w="165100" prst="coolSlant"/>
          </a:sp3d>
        </p:spPr>
        <p:txBody>
          <a:bodyPr>
            <a:spAutoFit/>
          </a:bodyPr>
          <a:lstStyle/>
          <a:p>
            <a:r>
              <a:rPr lang="es-ES" dirty="0"/>
              <a:t>La historia de las Nike Air Jordán VI comienza en 1991. Aunque Michael Jordán llevaba jugando en la NBA desde 1985, todavía no había ganado ni un solo anillo. Había sido MVP de la temporada en 1988 y sin duda fue el mejor en las dos siguientes (aunque no se llevó el gran premio individual, pero los Pistones de Detroit acabaron con sus esperanzas de triunfo. Pero el mismo año en el que Nirvana publicaba el Nevermind, la suerte del gigante nacido en Nueva York iba a cambiar para siempre: ganó su primer título con los Bulls de Chicago tras derrotar a Los Ángeles Lakers en la final.</a:t>
            </a:r>
          </a:p>
          <a:p>
            <a:endParaRPr lang="es-ES" dirty="0"/>
          </a:p>
          <a:p>
            <a:r>
              <a:rPr lang="es-ES" dirty="0"/>
              <a:t>Esa temporada gloriosa, Jordán llevó en los pies las Air Jordán VI. Con ellas ganó el MVP de las finales y no son unas sneakers cualquiera: el mejor escolta de todos los tiempos dio directrices a Nike para su diseño.</a:t>
            </a:r>
          </a:p>
        </p:txBody>
      </p:sp>
      <p:sp>
        <p:nvSpPr>
          <p:cNvPr id="5" name="Flecha: hacia la izquierda 4">
            <a:hlinkClick r:id="rId3" action="ppaction://hlinksldjump"/>
            <a:extLst>
              <a:ext uri="{FF2B5EF4-FFF2-40B4-BE49-F238E27FC236}">
                <a16:creationId xmlns:a16="http://schemas.microsoft.com/office/drawing/2014/main" id="{C05BFC63-10A4-4694-AA9B-B882A8457B5D}"/>
              </a:ext>
            </a:extLst>
          </p:cNvPr>
          <p:cNvSpPr/>
          <p:nvPr/>
        </p:nvSpPr>
        <p:spPr>
          <a:xfrm>
            <a:off x="8623496" y="5176910"/>
            <a:ext cx="2907323" cy="1174653"/>
          </a:xfrm>
          <a:prstGeom prst="leftArrow">
            <a:avLst/>
          </a:prstGeom>
          <a:blipFill>
            <a:blip r:embed="rId4"/>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 name="CuadroTexto 1">
            <a:extLst>
              <a:ext uri="{FF2B5EF4-FFF2-40B4-BE49-F238E27FC236}">
                <a16:creationId xmlns:a16="http://schemas.microsoft.com/office/drawing/2014/main" id="{30D61F17-D3C6-44AA-9FFF-8289702D5FA6}"/>
              </a:ext>
            </a:extLst>
          </p:cNvPr>
          <p:cNvSpPr txBox="1"/>
          <p:nvPr/>
        </p:nvSpPr>
        <p:spPr>
          <a:xfrm rot="10800000" flipH="1" flipV="1">
            <a:off x="525805" y="363123"/>
            <a:ext cx="3820907" cy="1077218"/>
          </a:xfrm>
          <a:prstGeom prst="rect">
            <a:avLst/>
          </a:prstGeom>
          <a:solidFill>
            <a:schemeClr val="bg2"/>
          </a:solidFill>
          <a:ln>
            <a:solidFill>
              <a:srgbClr val="FF0000"/>
            </a:solidFill>
          </a:ln>
          <a:effectLst>
            <a:glow rad="431800">
              <a:srgbClr val="FF0000">
                <a:alpha val="70000"/>
              </a:srgbClr>
            </a:glow>
          </a:effectLst>
        </p:spPr>
        <p:txBody>
          <a:bodyPr wrap="square" rtlCol="0">
            <a:spAutoFit/>
          </a:bodyPr>
          <a:lstStyle/>
          <a:p>
            <a:r>
              <a:rPr lang="es-ES" sz="3200" b="1" dirty="0">
                <a:latin typeface="Algerian" panose="04020705040A02060702" pitchFamily="82" charset="0"/>
              </a:rPr>
              <a:t>Air Jordán six rings (6 anillos)</a:t>
            </a:r>
          </a:p>
        </p:txBody>
      </p:sp>
    </p:spTree>
    <p:extLst>
      <p:ext uri="{BB962C8B-B14F-4D97-AF65-F5344CB8AC3E}">
        <p14:creationId xmlns:p14="http://schemas.microsoft.com/office/powerpoint/2010/main" val="32350434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513EEE7-58EE-4AC7-BF55-CF6DCBD7C2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931479"/>
            <a:ext cx="5406887" cy="302785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Flecha: hacia la izquierda 3">
            <a:hlinkClick r:id="rId3" action="ppaction://hlinksldjump"/>
            <a:extLst>
              <a:ext uri="{FF2B5EF4-FFF2-40B4-BE49-F238E27FC236}">
                <a16:creationId xmlns:a16="http://schemas.microsoft.com/office/drawing/2014/main" id="{390A7960-78F0-4792-9C61-31E42649DEA2}"/>
              </a:ext>
            </a:extLst>
          </p:cNvPr>
          <p:cNvSpPr/>
          <p:nvPr/>
        </p:nvSpPr>
        <p:spPr>
          <a:xfrm>
            <a:off x="7805530" y="4655654"/>
            <a:ext cx="4020302" cy="2202346"/>
          </a:xfrm>
          <a:prstGeom prst="leftArrow">
            <a:avLst/>
          </a:prstGeom>
          <a:blipFill>
            <a:blip r:embed="rId2"/>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CuadroTexto 4">
            <a:extLst>
              <a:ext uri="{FF2B5EF4-FFF2-40B4-BE49-F238E27FC236}">
                <a16:creationId xmlns:a16="http://schemas.microsoft.com/office/drawing/2014/main" id="{188186E3-6E53-493A-AAF1-D4313A4F9115}"/>
              </a:ext>
            </a:extLst>
          </p:cNvPr>
          <p:cNvSpPr txBox="1"/>
          <p:nvPr/>
        </p:nvSpPr>
        <p:spPr>
          <a:xfrm>
            <a:off x="504967" y="313899"/>
            <a:ext cx="5704764" cy="1477328"/>
          </a:xfrm>
          <a:prstGeom prst="rect">
            <a:avLst/>
          </a:prstGeom>
          <a:solidFill>
            <a:schemeClr val="accent1">
              <a:lumMod val="75000"/>
            </a:schemeClr>
          </a:solidFill>
          <a:ln>
            <a:solidFill>
              <a:srgbClr val="00B0F0"/>
            </a:solidFill>
          </a:ln>
          <a:effectLst>
            <a:glow rad="228600">
              <a:schemeClr val="accent1">
                <a:satMod val="175000"/>
                <a:alpha val="40000"/>
              </a:schemeClr>
            </a:glow>
          </a:effectLst>
          <a:scene3d>
            <a:camera prst="orthographicFront"/>
            <a:lightRig rig="threePt" dir="t"/>
          </a:scene3d>
          <a:sp3d>
            <a:bevelT prst="convex"/>
          </a:sp3d>
        </p:spPr>
        <p:txBody>
          <a:bodyPr wrap="square" rtlCol="0">
            <a:spAutoFit/>
          </a:bodyPr>
          <a:lstStyle/>
          <a:p>
            <a:r>
              <a:rPr lang="es-ES" dirty="0"/>
              <a:t>Nike Air More </a:t>
            </a:r>
            <a:r>
              <a:rPr lang="es-ES" dirty="0" err="1"/>
              <a:t>Uptempo</a:t>
            </a:r>
            <a:r>
              <a:rPr lang="es-ES" dirty="0"/>
              <a:t>. Las zapatillas con las que </a:t>
            </a:r>
            <a:r>
              <a:rPr lang="es-ES" dirty="0" err="1"/>
              <a:t>Scottie</a:t>
            </a:r>
            <a:r>
              <a:rPr lang="es-ES" dirty="0"/>
              <a:t> Pippen brilló durante el campeonato de 1996 con los Chicago Bulls y en el </a:t>
            </a:r>
            <a:r>
              <a:rPr lang="es-ES" dirty="0" err="1"/>
              <a:t>Dream</a:t>
            </a:r>
            <a:r>
              <a:rPr lang="es-ES" dirty="0"/>
              <a:t> </a:t>
            </a:r>
            <a:r>
              <a:rPr lang="es-ES" dirty="0" err="1"/>
              <a:t>Team</a:t>
            </a:r>
            <a:r>
              <a:rPr lang="es-ES" dirty="0"/>
              <a:t> de los Juegos Olímpicos del mismo año.</a:t>
            </a:r>
          </a:p>
          <a:p>
            <a:endParaRPr lang="es-ES" dirty="0"/>
          </a:p>
        </p:txBody>
      </p:sp>
      <p:sp>
        <p:nvSpPr>
          <p:cNvPr id="6" name="Rectángulo 5">
            <a:extLst>
              <a:ext uri="{FF2B5EF4-FFF2-40B4-BE49-F238E27FC236}">
                <a16:creationId xmlns:a16="http://schemas.microsoft.com/office/drawing/2014/main" id="{1E2D0286-E442-4731-A000-D8F2EC61915A}"/>
              </a:ext>
            </a:extLst>
          </p:cNvPr>
          <p:cNvSpPr/>
          <p:nvPr/>
        </p:nvSpPr>
        <p:spPr>
          <a:xfrm>
            <a:off x="6096000" y="1720840"/>
            <a:ext cx="6096000" cy="3416320"/>
          </a:xfrm>
          <a:prstGeom prst="rect">
            <a:avLst/>
          </a:prstGeom>
          <a:solidFill>
            <a:schemeClr val="bg1">
              <a:lumMod val="75000"/>
              <a:alpha val="40000"/>
            </a:schemeClr>
          </a:solidFill>
          <a:ln>
            <a:solidFill>
              <a:srgbClr val="FF0000"/>
            </a:solidFill>
          </a:ln>
          <a:scene3d>
            <a:camera prst="orthographicFront"/>
            <a:lightRig rig="threePt" dir="t"/>
          </a:scene3d>
          <a:sp3d>
            <a:bevelT prst="slope"/>
          </a:sp3d>
        </p:spPr>
        <p:txBody>
          <a:bodyPr>
            <a:spAutoFit/>
          </a:bodyPr>
          <a:lstStyle/>
          <a:p>
            <a:r>
              <a:rPr lang="es-ES" dirty="0"/>
              <a:t>Lo primero para aclarar es que estas zapatillas se hicieron populares en los pies de </a:t>
            </a:r>
            <a:r>
              <a:rPr lang="es-ES" dirty="0" err="1"/>
              <a:t>Scottie</a:t>
            </a:r>
            <a:r>
              <a:rPr lang="es-ES" dirty="0"/>
              <a:t> Pippen, pero no pertenecían a las zapatillas de su línea, llamadas Nike Air Pippen, que salieron desde el primer al quinto modelo. Con el </a:t>
            </a:r>
            <a:r>
              <a:rPr lang="es-ES" dirty="0" err="1"/>
              <a:t>Swoosh</a:t>
            </a:r>
            <a:r>
              <a:rPr lang="es-ES" dirty="0"/>
              <a:t> de Nike por todos lados de la zapatilla, más el ahora tan icónico AIR de los laterales con toques reflectivos 3M, las Air More </a:t>
            </a:r>
            <a:r>
              <a:rPr lang="es-ES" dirty="0" err="1"/>
              <a:t>Uptempo</a:t>
            </a:r>
            <a:r>
              <a:rPr lang="es-ES" dirty="0"/>
              <a:t> no solo ganaban en las canchas, sino que además fueron parte de grandiosas campañas de marketing de Nike, ganando todavía más popularidad cuando las usó Brendan Fraser en la peli George de la selva, donde gracias a sus zapas puede escapar del cráter y correr por las llanuras africanas.</a:t>
            </a:r>
          </a:p>
          <a:p>
            <a:endParaRPr lang="es-ES" dirty="0"/>
          </a:p>
        </p:txBody>
      </p:sp>
    </p:spTree>
    <p:extLst>
      <p:ext uri="{BB962C8B-B14F-4D97-AF65-F5344CB8AC3E}">
        <p14:creationId xmlns:p14="http://schemas.microsoft.com/office/powerpoint/2010/main" val="16244458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40936AE4-B42D-4722-B823-E0C7BEDAA39C}"/>
              </a:ext>
            </a:extLst>
          </p:cNvPr>
          <p:cNvSpPr txBox="1"/>
          <p:nvPr/>
        </p:nvSpPr>
        <p:spPr>
          <a:xfrm>
            <a:off x="463827" y="318052"/>
            <a:ext cx="3326296" cy="584775"/>
          </a:xfrm>
          <a:prstGeom prst="rect">
            <a:avLst/>
          </a:prstGeom>
          <a:noFill/>
        </p:spPr>
        <p:txBody>
          <a:bodyPr wrap="square" rtlCol="0">
            <a:spAutoFit/>
          </a:bodyPr>
          <a:lstStyle/>
          <a:p>
            <a:r>
              <a:rPr lang="es-ES" sz="3200" b="1" dirty="0">
                <a:latin typeface="Algerian" panose="04020705040A02060702" pitchFamily="82" charset="0"/>
              </a:rPr>
              <a:t>Grant Hill 96</a:t>
            </a:r>
          </a:p>
        </p:txBody>
      </p:sp>
      <p:sp>
        <p:nvSpPr>
          <p:cNvPr id="6" name="CuadroTexto 5">
            <a:extLst>
              <a:ext uri="{FF2B5EF4-FFF2-40B4-BE49-F238E27FC236}">
                <a16:creationId xmlns:a16="http://schemas.microsoft.com/office/drawing/2014/main" id="{F7F1BAE3-560E-4551-A90C-4B685251A061}"/>
              </a:ext>
            </a:extLst>
          </p:cNvPr>
          <p:cNvSpPr txBox="1"/>
          <p:nvPr/>
        </p:nvSpPr>
        <p:spPr>
          <a:xfrm>
            <a:off x="0" y="634712"/>
            <a:ext cx="10561983" cy="2308324"/>
          </a:xfrm>
          <a:prstGeom prst="rect">
            <a:avLst/>
          </a:prstGeom>
          <a:noFill/>
        </p:spPr>
        <p:txBody>
          <a:bodyPr wrap="square" rtlCol="0">
            <a:spAutoFit/>
          </a:bodyPr>
          <a:lstStyle/>
          <a:p>
            <a:r>
              <a:rPr lang="es-ES" dirty="0"/>
              <a:t>Durante el mismo año, Grant Hill se estaba convirtiendo en un nombre familiar en la NBA, Tupac lanzó su primer álbum de doble disco, "</a:t>
            </a:r>
            <a:r>
              <a:rPr lang="es-ES" dirty="0" err="1"/>
              <a:t>All</a:t>
            </a:r>
            <a:r>
              <a:rPr lang="es-ES" dirty="0"/>
              <a:t> </a:t>
            </a:r>
            <a:r>
              <a:rPr lang="es-ES" dirty="0" err="1"/>
              <a:t>Eyez</a:t>
            </a:r>
            <a:r>
              <a:rPr lang="es-ES" dirty="0"/>
              <a:t> </a:t>
            </a:r>
            <a:r>
              <a:rPr lang="es-ES" dirty="0" err="1"/>
              <a:t>on</a:t>
            </a:r>
            <a:r>
              <a:rPr lang="es-ES" dirty="0"/>
              <a:t> Me", que vendió millones de discos.</a:t>
            </a:r>
          </a:p>
          <a:p>
            <a:r>
              <a:rPr lang="es-ES" dirty="0"/>
              <a:t>Una de las imágenes más icónicas del folleto de portada del álbum para muchos </a:t>
            </a:r>
            <a:r>
              <a:rPr lang="es-ES" dirty="0" err="1"/>
              <a:t>sneakerheads</a:t>
            </a:r>
            <a:r>
              <a:rPr lang="es-ES" dirty="0"/>
              <a:t> fue la foto de 2Pac sentado en el suelo con el equipo completo de mezclilla. Mientras arroja el símbolo del West </a:t>
            </a:r>
            <a:r>
              <a:rPr lang="es-ES" dirty="0" err="1"/>
              <a:t>Side</a:t>
            </a:r>
            <a:r>
              <a:rPr lang="es-ES" dirty="0"/>
              <a:t>, también está sacudiendo los FILA Grant Hill 2s, también conocidos como FILA 96 en el clásico </a:t>
            </a:r>
            <a:r>
              <a:rPr lang="es-ES" dirty="0" err="1"/>
              <a:t>colorway</a:t>
            </a:r>
            <a:r>
              <a:rPr lang="es-ES" dirty="0"/>
              <a:t> OG.</a:t>
            </a:r>
          </a:p>
          <a:p>
            <a:endParaRPr lang="es-ES" dirty="0"/>
          </a:p>
          <a:p>
            <a:r>
              <a:rPr lang="es-ES" dirty="0"/>
              <a:t>Durante una entrevista con </a:t>
            </a:r>
            <a:r>
              <a:rPr lang="es-ES" dirty="0" err="1"/>
              <a:t>MLive</a:t>
            </a:r>
            <a:r>
              <a:rPr lang="es-ES" dirty="0"/>
              <a:t>, Grant Hill habla sobre cómo él personalmente le dio a 2Pac los zapatos para usar.</a:t>
            </a:r>
          </a:p>
        </p:txBody>
      </p:sp>
      <p:pic>
        <p:nvPicPr>
          <p:cNvPr id="8" name="Imagen 7">
            <a:extLst>
              <a:ext uri="{FF2B5EF4-FFF2-40B4-BE49-F238E27FC236}">
                <a16:creationId xmlns:a16="http://schemas.microsoft.com/office/drawing/2014/main" id="{9964AE79-0BBD-44FB-B61E-44573B0B00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5254" y="2667810"/>
            <a:ext cx="8508000" cy="4190190"/>
          </a:xfrm>
          <a:prstGeom prst="rect">
            <a:avLst/>
          </a:prstGeom>
        </p:spPr>
      </p:pic>
      <p:sp>
        <p:nvSpPr>
          <p:cNvPr id="9" name="Flecha: hacia la izquierda 8">
            <a:hlinkClick r:id="rId3" action="ppaction://hlinksldjump"/>
            <a:extLst>
              <a:ext uri="{FF2B5EF4-FFF2-40B4-BE49-F238E27FC236}">
                <a16:creationId xmlns:a16="http://schemas.microsoft.com/office/drawing/2014/main" id="{CED2A6BF-FE56-4ECC-A97F-E0F924E02A1C}"/>
              </a:ext>
            </a:extLst>
          </p:cNvPr>
          <p:cNvSpPr/>
          <p:nvPr/>
        </p:nvSpPr>
        <p:spPr>
          <a:xfrm>
            <a:off x="9283254" y="4976134"/>
            <a:ext cx="2630450" cy="92108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Flecha: hacia la izquierda 9">
            <a:hlinkClick r:id="rId3" action="ppaction://hlinksldjump"/>
            <a:extLst>
              <a:ext uri="{FF2B5EF4-FFF2-40B4-BE49-F238E27FC236}">
                <a16:creationId xmlns:a16="http://schemas.microsoft.com/office/drawing/2014/main" id="{DFE8D858-F1BD-4E74-A9D8-CB815563C223}"/>
              </a:ext>
            </a:extLst>
          </p:cNvPr>
          <p:cNvSpPr/>
          <p:nvPr/>
        </p:nvSpPr>
        <p:spPr>
          <a:xfrm>
            <a:off x="9283254" y="4976133"/>
            <a:ext cx="2630450" cy="92108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6963289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A5E9FFB6-EF8E-4628-B29B-A09C724BA16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765" y="2216608"/>
            <a:ext cx="3877759" cy="4598323"/>
          </a:xfrm>
          <a:prstGeom prst="rect">
            <a:avLst/>
          </a:prstGeom>
        </p:spPr>
      </p:pic>
      <p:pic>
        <p:nvPicPr>
          <p:cNvPr id="5" name="Imagen 4">
            <a:extLst>
              <a:ext uri="{FF2B5EF4-FFF2-40B4-BE49-F238E27FC236}">
                <a16:creationId xmlns:a16="http://schemas.microsoft.com/office/drawing/2014/main" id="{3B73DFC6-AEC0-4BF0-B970-E02E32D899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5386" y="2259678"/>
            <a:ext cx="4061227" cy="4598322"/>
          </a:xfrm>
          <a:prstGeom prst="rect">
            <a:avLst/>
          </a:prstGeom>
        </p:spPr>
      </p:pic>
      <p:sp>
        <p:nvSpPr>
          <p:cNvPr id="7" name="CuadroTexto 6">
            <a:extLst>
              <a:ext uri="{FF2B5EF4-FFF2-40B4-BE49-F238E27FC236}">
                <a16:creationId xmlns:a16="http://schemas.microsoft.com/office/drawing/2014/main" id="{F9EFD34B-9D2A-4F1A-860C-79E378283EA2}"/>
              </a:ext>
            </a:extLst>
          </p:cNvPr>
          <p:cNvSpPr txBox="1"/>
          <p:nvPr/>
        </p:nvSpPr>
        <p:spPr>
          <a:xfrm>
            <a:off x="92765" y="278296"/>
            <a:ext cx="4061227" cy="1569660"/>
          </a:xfrm>
          <a:prstGeom prst="rect">
            <a:avLst/>
          </a:prstGeom>
          <a:noFill/>
        </p:spPr>
        <p:txBody>
          <a:bodyPr wrap="square" rtlCol="0">
            <a:spAutoFit/>
          </a:bodyPr>
          <a:lstStyle/>
          <a:p>
            <a:r>
              <a:rPr lang="es-ES" sz="3200" b="1" dirty="0">
                <a:latin typeface="Algerian" panose="04020705040A02060702" pitchFamily="82" charset="0"/>
              </a:rPr>
              <a:t>Sudadera hecho en la calle( made in la calle) </a:t>
            </a:r>
          </a:p>
        </p:txBody>
      </p:sp>
      <p:sp>
        <p:nvSpPr>
          <p:cNvPr id="8" name="CuadroTexto 7">
            <a:extLst>
              <a:ext uri="{FF2B5EF4-FFF2-40B4-BE49-F238E27FC236}">
                <a16:creationId xmlns:a16="http://schemas.microsoft.com/office/drawing/2014/main" id="{9653B04B-E2F1-4C17-BC85-16638D4DF78A}"/>
              </a:ext>
            </a:extLst>
          </p:cNvPr>
          <p:cNvSpPr txBox="1"/>
          <p:nvPr/>
        </p:nvSpPr>
        <p:spPr>
          <a:xfrm>
            <a:off x="8038009" y="808383"/>
            <a:ext cx="4061225" cy="1477328"/>
          </a:xfrm>
          <a:prstGeom prst="rect">
            <a:avLst/>
          </a:prstGeom>
          <a:noFill/>
        </p:spPr>
        <p:txBody>
          <a:bodyPr wrap="square" rtlCol="0">
            <a:spAutoFit/>
          </a:bodyPr>
          <a:lstStyle/>
          <a:p>
            <a:r>
              <a:rPr lang="es-ES" dirty="0"/>
              <a:t>La marca yonerone se desataca por su estilo urbano para las personas que no tienen  un gusto como la demás sociedad y esta marca representa el estilo mexicano y el estilo de las pandillas </a:t>
            </a:r>
          </a:p>
        </p:txBody>
      </p:sp>
      <p:sp>
        <p:nvSpPr>
          <p:cNvPr id="9" name="Flecha: hacia la izquierda 8">
            <a:hlinkClick r:id="rId4" action="ppaction://hlinksldjump"/>
            <a:extLst>
              <a:ext uri="{FF2B5EF4-FFF2-40B4-BE49-F238E27FC236}">
                <a16:creationId xmlns:a16="http://schemas.microsoft.com/office/drawing/2014/main" id="{28777CCC-BF7E-4928-8C37-5D718AF8ECFE}"/>
              </a:ext>
            </a:extLst>
          </p:cNvPr>
          <p:cNvSpPr/>
          <p:nvPr/>
        </p:nvSpPr>
        <p:spPr>
          <a:xfrm>
            <a:off x="8984974" y="4678017"/>
            <a:ext cx="3114260" cy="74212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9807876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59E8E3BF-192C-4D54-AB05-FBD98F1E10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795130"/>
            <a:ext cx="6043924" cy="6062870"/>
          </a:xfrm>
          <a:prstGeom prst="rect">
            <a:avLst/>
          </a:prstGeom>
        </p:spPr>
      </p:pic>
      <p:sp>
        <p:nvSpPr>
          <p:cNvPr id="4" name="CuadroTexto 3">
            <a:extLst>
              <a:ext uri="{FF2B5EF4-FFF2-40B4-BE49-F238E27FC236}">
                <a16:creationId xmlns:a16="http://schemas.microsoft.com/office/drawing/2014/main" id="{8CB7153A-F8B8-4789-9CC7-A89D0A5AFC23}"/>
              </a:ext>
            </a:extLst>
          </p:cNvPr>
          <p:cNvSpPr txBox="1"/>
          <p:nvPr/>
        </p:nvSpPr>
        <p:spPr>
          <a:xfrm>
            <a:off x="6732104" y="622852"/>
            <a:ext cx="5261113" cy="1754326"/>
          </a:xfrm>
          <a:prstGeom prst="rect">
            <a:avLst/>
          </a:prstGeom>
          <a:noFill/>
        </p:spPr>
        <p:txBody>
          <a:bodyPr wrap="square" rtlCol="0">
            <a:spAutoFit/>
          </a:bodyPr>
          <a:lstStyle/>
          <a:p>
            <a:r>
              <a:rPr lang="es-ES" dirty="0"/>
              <a:t>La marca yonerone también sigue tendencias en cuanto a la moda urbana pero dándole ese toque de calle</a:t>
            </a:r>
          </a:p>
          <a:p>
            <a:r>
              <a:rPr lang="es-ES" dirty="0"/>
              <a:t>Este chaleco es unisex.</a:t>
            </a:r>
          </a:p>
          <a:p>
            <a:r>
              <a:rPr lang="es-ES" dirty="0"/>
              <a:t>Y es ajustable también cuenta con un bolsillo delantero  </a:t>
            </a:r>
          </a:p>
        </p:txBody>
      </p:sp>
    </p:spTree>
    <p:extLst>
      <p:ext uri="{BB962C8B-B14F-4D97-AF65-F5344CB8AC3E}">
        <p14:creationId xmlns:p14="http://schemas.microsoft.com/office/powerpoint/2010/main" val="30517278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2E5AE096-2B03-4F36-85F9-9E1DDB30D918}"/>
              </a:ext>
            </a:extLst>
          </p:cNvPr>
          <p:cNvSpPr txBox="1"/>
          <p:nvPr/>
        </p:nvSpPr>
        <p:spPr>
          <a:xfrm>
            <a:off x="145773" y="0"/>
            <a:ext cx="4837043" cy="1384995"/>
          </a:xfrm>
          <a:prstGeom prst="rect">
            <a:avLst/>
          </a:prstGeom>
          <a:noFill/>
        </p:spPr>
        <p:txBody>
          <a:bodyPr wrap="square" rtlCol="0">
            <a:spAutoFit/>
          </a:bodyPr>
          <a:lstStyle/>
          <a:p>
            <a:r>
              <a:rPr lang="es-ES" sz="2800" dirty="0">
                <a:latin typeface="Algerian" panose="04020705040A02060702" pitchFamily="82" charset="0"/>
              </a:rPr>
              <a:t>Camisa para trabajo marca dickis y botas timberland</a:t>
            </a:r>
          </a:p>
        </p:txBody>
      </p:sp>
      <p:pic>
        <p:nvPicPr>
          <p:cNvPr id="4" name="Imagen 3">
            <a:extLst>
              <a:ext uri="{FF2B5EF4-FFF2-40B4-BE49-F238E27FC236}">
                <a16:creationId xmlns:a16="http://schemas.microsoft.com/office/drawing/2014/main" id="{752226E8-27A4-4E57-993D-98A5463FCD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774" y="1591989"/>
            <a:ext cx="3898685" cy="4912343"/>
          </a:xfrm>
          <a:prstGeom prst="rect">
            <a:avLst/>
          </a:prstGeom>
        </p:spPr>
      </p:pic>
      <p:pic>
        <p:nvPicPr>
          <p:cNvPr id="6" name="Imagen 5">
            <a:extLst>
              <a:ext uri="{FF2B5EF4-FFF2-40B4-BE49-F238E27FC236}">
                <a16:creationId xmlns:a16="http://schemas.microsoft.com/office/drawing/2014/main" id="{BBE1E1C8-B97F-4B9B-AE50-22885B96CD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84214" y="2862468"/>
            <a:ext cx="3876261" cy="3876261"/>
          </a:xfrm>
          <a:prstGeom prst="rect">
            <a:avLst/>
          </a:prstGeom>
        </p:spPr>
      </p:pic>
      <p:sp>
        <p:nvSpPr>
          <p:cNvPr id="7" name="CuadroTexto 6">
            <a:extLst>
              <a:ext uri="{FF2B5EF4-FFF2-40B4-BE49-F238E27FC236}">
                <a16:creationId xmlns:a16="http://schemas.microsoft.com/office/drawing/2014/main" id="{7BA13AFB-FCD8-4532-9DB5-18D07F69E9C8}"/>
              </a:ext>
            </a:extLst>
          </p:cNvPr>
          <p:cNvSpPr txBox="1"/>
          <p:nvPr/>
        </p:nvSpPr>
        <p:spPr>
          <a:xfrm>
            <a:off x="5300870" y="344557"/>
            <a:ext cx="5883965" cy="1754326"/>
          </a:xfrm>
          <a:prstGeom prst="rect">
            <a:avLst/>
          </a:prstGeom>
          <a:noFill/>
        </p:spPr>
        <p:txBody>
          <a:bodyPr wrap="square" rtlCol="0">
            <a:spAutoFit/>
          </a:bodyPr>
          <a:lstStyle/>
          <a:p>
            <a:r>
              <a:rPr lang="es-ES" dirty="0"/>
              <a:t>A un inicio tanto la marca dickis como las botas de la marca timberland eran para obreros para dar mayor comodidad y seguridad al trabajar , pero ahora los productos de dichas marcas también son utilizados parta diversos eventos o use del diario en la vida cotidiana  y las botas son un gran icono de la marca timberland </a:t>
            </a:r>
          </a:p>
        </p:txBody>
      </p:sp>
    </p:spTree>
    <p:extLst>
      <p:ext uri="{BB962C8B-B14F-4D97-AF65-F5344CB8AC3E}">
        <p14:creationId xmlns:p14="http://schemas.microsoft.com/office/powerpoint/2010/main" val="93161363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150</TotalTime>
  <Words>1242</Words>
  <Application>Microsoft Office PowerPoint</Application>
  <PresentationFormat>Panorámica</PresentationFormat>
  <Paragraphs>115</Paragraphs>
  <Slides>13</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13</vt:i4>
      </vt:variant>
    </vt:vector>
  </HeadingPairs>
  <TitlesOfParts>
    <vt:vector size="19" baseType="lpstr">
      <vt:lpstr>Aharoni</vt:lpstr>
      <vt:lpstr>Algerian</vt:lpstr>
      <vt:lpstr>Arial</vt:lpstr>
      <vt:lpstr>Calibri</vt:lpstr>
      <vt:lpstr>Calibri Light</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user125</dc:creator>
  <cp:lastModifiedBy>carlos sanchez</cp:lastModifiedBy>
  <cp:revision>18</cp:revision>
  <dcterms:created xsi:type="dcterms:W3CDTF">2019-11-07T18:27:51Z</dcterms:created>
  <dcterms:modified xsi:type="dcterms:W3CDTF">2019-11-10T17:52:08Z</dcterms:modified>
</cp:coreProperties>
</file>